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409" r:id="rId2"/>
    <p:sldId id="440" r:id="rId3"/>
    <p:sldId id="441" r:id="rId4"/>
    <p:sldId id="401" r:id="rId5"/>
    <p:sldId id="403" r:id="rId6"/>
    <p:sldId id="404" r:id="rId7"/>
    <p:sldId id="405" r:id="rId8"/>
    <p:sldId id="402" r:id="rId9"/>
    <p:sldId id="442" r:id="rId10"/>
    <p:sldId id="410" r:id="rId11"/>
    <p:sldId id="439" r:id="rId12"/>
    <p:sldId id="438" r:id="rId13"/>
    <p:sldId id="443" r:id="rId14"/>
    <p:sldId id="446" r:id="rId15"/>
    <p:sldId id="436" r:id="rId16"/>
    <p:sldId id="451" r:id="rId17"/>
    <p:sldId id="452" r:id="rId18"/>
    <p:sldId id="453" r:id="rId19"/>
    <p:sldId id="454" r:id="rId20"/>
    <p:sldId id="455" r:id="rId21"/>
    <p:sldId id="447" r:id="rId22"/>
    <p:sldId id="412" r:id="rId23"/>
    <p:sldId id="448" r:id="rId24"/>
    <p:sldId id="325" r:id="rId25"/>
    <p:sldId id="342" r:id="rId26"/>
    <p:sldId id="432" r:id="rId27"/>
    <p:sldId id="282" r:id="rId28"/>
    <p:sldId id="351" r:id="rId29"/>
    <p:sldId id="416" r:id="rId30"/>
    <p:sldId id="418" r:id="rId31"/>
    <p:sldId id="359" r:id="rId32"/>
    <p:sldId id="417" r:id="rId33"/>
    <p:sldId id="421" r:id="rId34"/>
    <p:sldId id="449" r:id="rId35"/>
    <p:sldId id="450" r:id="rId36"/>
    <p:sldId id="456" r:id="rId37"/>
    <p:sldId id="457" r:id="rId38"/>
    <p:sldId id="458" r:id="rId39"/>
  </p:sldIdLst>
  <p:sldSz cx="9144000" cy="6858000" type="screen4x3"/>
  <p:notesSz cx="6858000" cy="9144000"/>
  <p:defaultTextStyle>
    <a:defPPr>
      <a:defRPr lang="en-US"/>
    </a:defPPr>
    <a:lvl1pPr algn="ctr" rtl="0" fontAlgn="base">
      <a:spcBef>
        <a:spcPct val="0"/>
      </a:spcBef>
      <a:spcAft>
        <a:spcPct val="0"/>
      </a:spcAft>
      <a:defRPr sz="3200" b="1" kern="1200">
        <a:solidFill>
          <a:schemeClr val="bg1"/>
        </a:solidFill>
        <a:latin typeface="Arial" charset="0"/>
        <a:ea typeface="+mn-ea"/>
        <a:cs typeface="+mn-cs"/>
      </a:defRPr>
    </a:lvl1pPr>
    <a:lvl2pPr marL="457200" algn="ctr" rtl="0" fontAlgn="base">
      <a:spcBef>
        <a:spcPct val="0"/>
      </a:spcBef>
      <a:spcAft>
        <a:spcPct val="0"/>
      </a:spcAft>
      <a:defRPr sz="3200" b="1" kern="1200">
        <a:solidFill>
          <a:schemeClr val="bg1"/>
        </a:solidFill>
        <a:latin typeface="Arial" charset="0"/>
        <a:ea typeface="+mn-ea"/>
        <a:cs typeface="+mn-cs"/>
      </a:defRPr>
    </a:lvl2pPr>
    <a:lvl3pPr marL="914400" algn="ctr" rtl="0" fontAlgn="base">
      <a:spcBef>
        <a:spcPct val="0"/>
      </a:spcBef>
      <a:spcAft>
        <a:spcPct val="0"/>
      </a:spcAft>
      <a:defRPr sz="3200" b="1" kern="1200">
        <a:solidFill>
          <a:schemeClr val="bg1"/>
        </a:solidFill>
        <a:latin typeface="Arial" charset="0"/>
        <a:ea typeface="+mn-ea"/>
        <a:cs typeface="+mn-cs"/>
      </a:defRPr>
    </a:lvl3pPr>
    <a:lvl4pPr marL="1371600" algn="ctr" rtl="0" fontAlgn="base">
      <a:spcBef>
        <a:spcPct val="0"/>
      </a:spcBef>
      <a:spcAft>
        <a:spcPct val="0"/>
      </a:spcAft>
      <a:defRPr sz="3200" b="1" kern="1200">
        <a:solidFill>
          <a:schemeClr val="bg1"/>
        </a:solidFill>
        <a:latin typeface="Arial" charset="0"/>
        <a:ea typeface="+mn-ea"/>
        <a:cs typeface="+mn-cs"/>
      </a:defRPr>
    </a:lvl4pPr>
    <a:lvl5pPr marL="1828800" algn="ctr" rtl="0" fontAlgn="base">
      <a:spcBef>
        <a:spcPct val="0"/>
      </a:spcBef>
      <a:spcAft>
        <a:spcPct val="0"/>
      </a:spcAft>
      <a:defRPr sz="3200" b="1" kern="1200">
        <a:solidFill>
          <a:schemeClr val="bg1"/>
        </a:solidFill>
        <a:latin typeface="Arial" charset="0"/>
        <a:ea typeface="+mn-ea"/>
        <a:cs typeface="+mn-cs"/>
      </a:defRPr>
    </a:lvl5pPr>
    <a:lvl6pPr marL="2286000" algn="l" defTabSz="914400" rtl="0" eaLnBrk="1" latinLnBrk="0" hangingPunct="1">
      <a:defRPr sz="3200" b="1" kern="1200">
        <a:solidFill>
          <a:schemeClr val="bg1"/>
        </a:solidFill>
        <a:latin typeface="Arial" charset="0"/>
        <a:ea typeface="+mn-ea"/>
        <a:cs typeface="+mn-cs"/>
      </a:defRPr>
    </a:lvl6pPr>
    <a:lvl7pPr marL="2743200" algn="l" defTabSz="914400" rtl="0" eaLnBrk="1" latinLnBrk="0" hangingPunct="1">
      <a:defRPr sz="3200" b="1" kern="1200">
        <a:solidFill>
          <a:schemeClr val="bg1"/>
        </a:solidFill>
        <a:latin typeface="Arial" charset="0"/>
        <a:ea typeface="+mn-ea"/>
        <a:cs typeface="+mn-cs"/>
      </a:defRPr>
    </a:lvl7pPr>
    <a:lvl8pPr marL="3200400" algn="l" defTabSz="914400" rtl="0" eaLnBrk="1" latinLnBrk="0" hangingPunct="1">
      <a:defRPr sz="3200" b="1" kern="1200">
        <a:solidFill>
          <a:schemeClr val="bg1"/>
        </a:solidFill>
        <a:latin typeface="Arial" charset="0"/>
        <a:ea typeface="+mn-ea"/>
        <a:cs typeface="+mn-cs"/>
      </a:defRPr>
    </a:lvl8pPr>
    <a:lvl9pPr marL="3657600" algn="l" defTabSz="914400" rtl="0" eaLnBrk="1" latinLnBrk="0" hangingPunct="1">
      <a:defRPr sz="32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B8E3E6"/>
    <a:srgbClr val="9ABEC1"/>
    <a:srgbClr val="6A8486"/>
    <a:srgbClr val="CCC6E4"/>
    <a:srgbClr val="D7D2EA"/>
    <a:srgbClr val="D2D4EA"/>
    <a:srgbClr val="D6D8F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658" autoAdjust="0"/>
    <p:restoredTop sz="39628" autoAdjust="0"/>
  </p:normalViewPr>
  <p:slideViewPr>
    <p:cSldViewPr snapToGrid="0" showGuides="1">
      <p:cViewPr>
        <p:scale>
          <a:sx n="27" d="100"/>
          <a:sy n="27" d="100"/>
        </p:scale>
        <p:origin x="-1814" y="-15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075AB4DD-5AA8-403A-BC88-D2C57863089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trend towards silica-enrichment which had started in the magma beneath Mt. Mazama over 400,000 years ago, was by 30,000 years ago reaching it’s final stage. The dangerous gas-trapping character of silica-rich magma was beginning to cause </a:t>
            </a:r>
            <a:r>
              <a:rPr lang="en-US" dirty="0" smtClean="0"/>
              <a:t>increasingly explosive eruptions that were followed by thick</a:t>
            </a:r>
            <a:r>
              <a:rPr lang="en-US" baseline="0" dirty="0" smtClean="0"/>
              <a:t> </a:t>
            </a:r>
            <a:r>
              <a:rPr lang="en-US" dirty="0" smtClean="0"/>
              <a:t>flows and</a:t>
            </a:r>
            <a:r>
              <a:rPr lang="en-US" baseline="0" dirty="0" smtClean="0"/>
              <a:t> dome formation</a:t>
            </a:r>
            <a:r>
              <a:rPr lang="en-US" dirty="0" smtClean="0"/>
              <a:t>.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in the largest explosive eruption in the Cascades during the past 1 million years.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the final stages of Mt. Mazama's existence, pressures within the mountain caused large, radial cracks to form within it. In some instances those cracks were forced open and filled with hot, molten rock that later cooled and crystallized into huge vertical slabs of resistant rock, forming what geologists call radial dikes. Devil's Backbone is one of those dikes,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2D65D-AF0E-4E6C-917A-CB6640D1442F}" type="slidenum">
              <a:rPr lang="en-US"/>
              <a:pPr/>
              <a:t>12</a:t>
            </a:fld>
            <a:endParaRPr lang="en-US" dirty="0"/>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r>
              <a:rPr lang="en-US" dirty="0" smtClean="0"/>
              <a:t>… standing tall and strong on the western shore of Crater Lake as the softer pumice and lava flows that once enclosed it weather away.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cataclysmic eruption of Mount Mazama 7,700 years ago started from a single vent on the northeast side of the volcano as a towering column of pumice and ash that reached some 30 miles (50 km) high. Winds carried the ash across much of the Pacific Northwest and parts of southern Canada. Native Americans witnessed the event and </a:t>
            </a:r>
            <a:r>
              <a:rPr lang="en-US" sz="1200" dirty="0" smtClean="0"/>
              <a:t>believed it was the battle between Llao the chief of the below world who lived in Mazama’s interior, and </a:t>
            </a:r>
            <a:r>
              <a:rPr lang="en-US" sz="1200" dirty="0" err="1" smtClean="0"/>
              <a:t>Skell</a:t>
            </a:r>
            <a:r>
              <a:rPr lang="en-US" sz="1200" dirty="0" smtClean="0"/>
              <a:t>, the Chief of the Above World who lived in Mt. Shasta in northern California.</a:t>
            </a:r>
          </a:p>
          <a:p>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kern="1200" baseline="0" dirty="0" smtClean="0">
                <a:solidFill>
                  <a:schemeClr val="tx1"/>
                </a:solidFill>
                <a:latin typeface="Arial" charset="0"/>
                <a:ea typeface="+mn-ea"/>
                <a:cs typeface="+mn-cs"/>
              </a:rPr>
              <a:t>As more magma was erupted, cracks opened up around the summit, which began to collapse. Fountains of pumice and ash surrounded the collapsing summit, and pyroclastic flows raced down all sides of the volcano. </a:t>
            </a:r>
          </a:p>
          <a:p>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If we assume that the top of the mountain dropped into a void in the underlying magma chamber at least equal to its own volume, and that the void was created by the eruption of a large amount of magma, we can use the equation for the volume of a cone to get a rough idea as to how much magma was erupted.</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Plugging in all the numbers gives us about 32km</a:t>
            </a:r>
            <a:r>
              <a:rPr lang="en-US" baseline="30000" dirty="0" smtClean="0"/>
              <a:t>3</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which falls nicely within the range given for Crater Lake, and puts it tied for the fifth largest eruption of the Holocene.</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0D1289-D52B-4615-B615-A54D009DA319}" type="slidenum">
              <a:rPr lang="en-US"/>
              <a:pPr/>
              <a:t>18</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r>
              <a:rPr lang="en-US" dirty="0" smtClean="0"/>
              <a:t>The </a:t>
            </a:r>
            <a:r>
              <a:rPr lang="en-US" dirty="0" smtClean="0"/>
              <a:t>colossal </a:t>
            </a:r>
            <a:r>
              <a:rPr lang="en-US" dirty="0" smtClean="0"/>
              <a:t>eruption blanketed</a:t>
            </a:r>
            <a:r>
              <a:rPr lang="en-US" baseline="0" dirty="0" smtClean="0"/>
              <a:t> a vast area with </a:t>
            </a:r>
            <a:r>
              <a:rPr lang="en-US" baseline="0" dirty="0" smtClean="0"/>
              <a:t>silica-rich, nutrient-poor pyroclastics. Since little grows here, the area is known </a:t>
            </a:r>
            <a:r>
              <a:rPr lang="en-US" baseline="0" dirty="0" smtClean="0"/>
              <a:t>as the pumice desert.</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EE3BD5-27D2-49FB-AC94-5B73D9B1DD93}" type="slidenum">
              <a:rPr lang="en-US"/>
              <a:pPr/>
              <a:t>19</a:t>
            </a:fld>
            <a:endParaRPr lang="en-US"/>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r>
              <a:rPr lang="en-US" dirty="0" smtClean="0"/>
              <a:t>Some of the larger clots</a:t>
            </a:r>
            <a:r>
              <a:rPr lang="en-US" baseline="0" dirty="0" smtClean="0"/>
              <a:t> of magma hurled into the air were streamlined by air resistance into lava bombs.</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Grouse Hill and Redcloud Cliff are comprised of thick lava flows erupted between 30,000 and 25,000 years ago respectively.</a:t>
            </a:r>
          </a:p>
          <a:p>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EECD1C-50C2-4454-B1D0-8BA1FC3D9BFB}" type="slidenum">
              <a:rPr lang="en-US"/>
              <a:pPr/>
              <a:t>20</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dirty="0" smtClean="0"/>
              <a:t>The</a:t>
            </a:r>
            <a:r>
              <a:rPr lang="en-US" baseline="0" dirty="0" smtClean="0"/>
              <a:t> Pinnacles formed as l</a:t>
            </a:r>
            <a:r>
              <a:rPr lang="en-US" dirty="0" smtClean="0"/>
              <a:t>arger pyroclasts settled on finer ash deposits and protected them from erosion</a:t>
            </a:r>
            <a:r>
              <a:rPr lang="en-US" baseline="0" dirty="0" smtClean="0"/>
              <a:t>. The ash here has been altered by fumarole activity.</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kern="1200" baseline="0" dirty="0" smtClean="0">
                <a:solidFill>
                  <a:schemeClr val="tx1"/>
                </a:solidFill>
                <a:latin typeface="Arial" charset="0"/>
                <a:ea typeface="+mn-ea"/>
                <a:cs typeface="+mn-cs"/>
              </a:rPr>
              <a:t>When the dust had settled, the new caldera was 5miles(8km) in diameter and 1 mile(1.6km) deep. Ground water interacted with hot deposits causing explosions of steam and ash.  </a:t>
            </a:r>
          </a:p>
          <a:p>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massive eruption of Mt. Mazama removed a lot, but not all of the magma from the chamber. At this point Mt. Mazama entered a phase typical of composite volcanoes that experience large eruptions known as resurgent volcanism, where some of the remaining magma is erupted shortly after the main eruption. For Mt. Mazama this phase lasted about 750 years.</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Since the cataclysmic eruption released</a:t>
            </a:r>
            <a:r>
              <a:rPr lang="en-US" baseline="0" dirty="0" smtClean="0"/>
              <a:t> most of the gas in the magma chamber, the resurgent events erupted relatively gas-depleted magma and were therefore far less violent.</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resurgent eruptions utilized new vents within the caldera</a:t>
            </a:r>
            <a:r>
              <a:rPr lang="en-US" baseline="0" dirty="0" smtClean="0"/>
              <a:t> and </a:t>
            </a:r>
            <a:r>
              <a:rPr lang="en-US" dirty="0" smtClean="0"/>
              <a:t>built the base of Wizard Island</a:t>
            </a:r>
            <a:r>
              <a:rPr lang="en-US" sz="1200" b="0" kern="1200" baseline="0" dirty="0" smtClean="0">
                <a:solidFill>
                  <a:schemeClr val="tx1"/>
                </a:solidFill>
                <a:latin typeface="Arial" charset="0"/>
                <a:ea typeface="+mn-ea"/>
                <a:cs typeface="+mn-cs"/>
              </a:rPr>
              <a:t>, Merriam Cone, and the central platform. </a:t>
            </a:r>
            <a:endParaRPr lang="en-US" dirty="0" smtClean="0"/>
          </a:p>
          <a:p>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Although the magma composition was uniformly andesitic for each of these features,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 their shapes vary because they formed at different lake levels as rain and snowmelt filled the caldera. The Central platform and base of Wizard Island are relatively flat on top because they formed from lava that erupted above the lake level and then flowed towards the surrounding shoreline where it solidified. </a:t>
            </a:r>
            <a:r>
              <a:rPr lang="en-US" sz="1200" kern="1200" baseline="0" dirty="0" smtClean="0">
                <a:solidFill>
                  <a:schemeClr val="tx1"/>
                </a:solidFill>
                <a:latin typeface="Arial" charset="0"/>
                <a:ea typeface="+mn-ea"/>
                <a:cs typeface="+mn-cs"/>
              </a:rPr>
              <a:t>Notice the two terraces in the base of Wizard Island. The highest and broadest of the two formed from eruptions that took place when the lake level was very near the present level while the lower terrace formed at lower lake levels. Merriam Cone and Lava dome have no such benches or terraces because they formed entirely below the water level. Sometime during, or probably after the resurgent phase of volcanism a large landslide surged across the caldera floor creating </a:t>
            </a:r>
            <a:r>
              <a:rPr lang="en-US" sz="1200" kern="1200" baseline="0" dirty="0" err="1" smtClean="0">
                <a:solidFill>
                  <a:schemeClr val="tx1"/>
                </a:solidFill>
                <a:latin typeface="Arial" charset="0"/>
                <a:ea typeface="+mn-ea"/>
                <a:cs typeface="+mn-cs"/>
              </a:rPr>
              <a:t>Chaski</a:t>
            </a:r>
            <a:r>
              <a:rPr lang="en-US" sz="1200" kern="1200" baseline="0" dirty="0" smtClean="0">
                <a:solidFill>
                  <a:schemeClr val="tx1"/>
                </a:solidFill>
                <a:latin typeface="Arial" charset="0"/>
                <a:ea typeface="+mn-ea"/>
                <a:cs typeface="+mn-cs"/>
              </a:rPr>
              <a:t> Bay in the process.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817CDB-A01C-470E-AC34-16E065159596}" type="slidenum">
              <a:rPr lang="en-US"/>
              <a:pPr/>
              <a:t>27</a:t>
            </a:fld>
            <a:endParaRPr lang="en-US"/>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p:txBody>
          <a:bodyPr/>
          <a:lstStyle/>
          <a:p>
            <a:r>
              <a:rPr lang="en-US" dirty="0"/>
              <a:t>Resurgent volcanism and sedimentation </a:t>
            </a:r>
            <a:r>
              <a:rPr lang="en-US" dirty="0" smtClean="0"/>
              <a:t>helped </a:t>
            </a:r>
            <a:r>
              <a:rPr lang="en-US" dirty="0"/>
              <a:t>seal the </a:t>
            </a:r>
            <a:r>
              <a:rPr lang="en-US" dirty="0" smtClean="0"/>
              <a:t>lake such that lake levels rose faster,</a:t>
            </a:r>
            <a:r>
              <a:rPr lang="en-US" baseline="0" dirty="0" smtClean="0"/>
              <a:t> eventually submerging all of the resurgent features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B3641A-9C6F-43C9-958D-F26FEE5A5050}" type="slidenum">
              <a:rPr lang="en-US"/>
              <a:pPr/>
              <a:t>28</a:t>
            </a:fld>
            <a:endParaRPr 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a:t>
            </a:r>
            <a:r>
              <a:rPr lang="en-US" baseline="0" dirty="0" smtClean="0"/>
              <a:t>except for the top of Wizard Island. </a:t>
            </a:r>
            <a:r>
              <a:rPr lang="en-US" sz="1200" kern="1200" baseline="0" dirty="0" smtClean="0">
                <a:solidFill>
                  <a:schemeClr val="tx1"/>
                </a:solidFill>
                <a:latin typeface="Arial" charset="0"/>
                <a:ea typeface="+mn-ea"/>
                <a:cs typeface="+mn-cs"/>
              </a:rPr>
              <a:t>The last eruptions at Wizard Island took place when the lake was about 260 feet lower than today. </a:t>
            </a: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Arial" charset="0"/>
                <a:ea typeface="+mn-ea"/>
                <a:cs typeface="+mn-cs"/>
              </a:rPr>
              <a:t>The water level continued to rise until it encountered a thick layer of porous deposits in the northeast caldera wall. These deposits stabilize lake levels like an overflow drain in a bathtub. </a:t>
            </a:r>
            <a:endParaRPr lang="en-US" sz="1200" kern="1200" baseline="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075AB4DD-5AA8-403A-BC88-D2C578630894}"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 silica-rich</a:t>
            </a:r>
            <a:r>
              <a:rPr lang="en-US" baseline="0" dirty="0" smtClean="0"/>
              <a:t> flows which preceded and forewarned the climactic eruption of Mt. Mazama included the Cleetwood Flow and Llao Rock.</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solidFill>
                  <a:schemeClr val="tx1"/>
                </a:solidFill>
              </a:rPr>
              <a:t>Due to several unique factors, most prominently that it has no inlets </a:t>
            </a:r>
            <a:r>
              <a:rPr lang="en-US" dirty="0" smtClean="0">
                <a:solidFill>
                  <a:schemeClr val="tx1"/>
                </a:solidFill>
              </a:rPr>
              <a:t>or tributaries, </a:t>
            </a:r>
            <a:r>
              <a:rPr lang="en-US" dirty="0" smtClean="0">
                <a:solidFill>
                  <a:schemeClr val="tx1"/>
                </a:solidFill>
              </a:rPr>
              <a:t>the waters of Crater Lake are some of the </a:t>
            </a:r>
            <a:r>
              <a:rPr lang="en-US" dirty="0" smtClean="0">
                <a:solidFill>
                  <a:schemeClr val="tx1"/>
                </a:solidFill>
              </a:rPr>
              <a:t>purest </a:t>
            </a:r>
            <a:r>
              <a:rPr lang="en-US" dirty="0" smtClean="0">
                <a:solidFill>
                  <a:schemeClr val="tx1"/>
                </a:solidFill>
              </a:rPr>
              <a:t>in North America</a:t>
            </a:r>
            <a:r>
              <a:rPr lang="en-US" dirty="0" smtClean="0">
                <a:solidFill>
                  <a:schemeClr val="tx1"/>
                </a:solidFill>
              </a:rPr>
              <a:t>. The deep blue color</a:t>
            </a:r>
            <a:r>
              <a:rPr lang="en-US" baseline="0" dirty="0" smtClean="0">
                <a:solidFill>
                  <a:schemeClr val="tx1"/>
                </a:solidFill>
              </a:rPr>
              <a:t> for which the lake is famous comes from the fact that water molecules scatter mostly blue light and </a:t>
            </a:r>
            <a:r>
              <a:rPr lang="en-US" dirty="0" smtClean="0">
                <a:solidFill>
                  <a:schemeClr val="tx1"/>
                </a:solidFill>
              </a:rPr>
              <a:t>there</a:t>
            </a:r>
            <a:r>
              <a:rPr lang="en-US" baseline="0" dirty="0" smtClean="0">
                <a:solidFill>
                  <a:schemeClr val="tx1"/>
                </a:solidFill>
              </a:rPr>
              <a:t> are virtually no other particles in the lake to scatter other colors.</a:t>
            </a:r>
            <a:endParaRPr lang="en-US"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166E8F-8AE4-4C64-87F2-C90EEFD92A16}" type="slidenum">
              <a:rPr lang="en-US"/>
              <a:pPr/>
              <a:t>31</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r>
              <a:rPr lang="en-US"/>
              <a:t>Crater Lake NP3 SS View of Crater Lake from Mount Scott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collapse formed a tremendous depression which later filled</a:t>
            </a:r>
            <a:r>
              <a:rPr lang="en-US" baseline="0" dirty="0" smtClean="0"/>
              <a:t> with rain water to become one of the deepest lakes in the world. In fact it has the greatest average depth of any lake in the world whose basin lies entirely above sea level.</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a:t>
            </a:r>
            <a:r>
              <a:rPr lang="en-US" dirty="0" err="1" smtClean="0"/>
              <a:t>seeBasaltic</a:t>
            </a:r>
            <a:r>
              <a:rPr lang="en-US" baseline="0" dirty="0" smtClean="0"/>
              <a:t> andesite from shield volcano</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cataclysmic eruption started from a vent on the northeast side of the volcano as a towering column of ash, with pyroclastic flows spreading to the northeast. wiki</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kern="1200" baseline="0" dirty="0" smtClean="0">
                <a:solidFill>
                  <a:schemeClr val="tx1"/>
                </a:solidFill>
                <a:latin typeface="Arial" charset="0"/>
                <a:ea typeface="+mn-ea"/>
                <a:cs typeface="+mn-cs"/>
              </a:rPr>
              <a:t>Eruptions of ash and pumice: The cataclysmic eruption started from a vent on the northeast side of the volcano as a towering column of ash, with pyroclastic flows spreading to the northeast. </a:t>
            </a:r>
          </a:p>
          <a:p>
            <a:endParaRPr lang="en-US" b="0"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FF4E5-6050-4CDA-BAC3-282D42CEC479}" type="slidenum">
              <a:rPr lang="en-US"/>
              <a:pPr/>
              <a:t>4</a:t>
            </a:fld>
            <a:endParaRPr lang="en-US"/>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r>
              <a:rPr lang="en-US" dirty="0" smtClean="0"/>
              <a:t>The violent eruption that ultimately formed Llao</a:t>
            </a:r>
            <a:r>
              <a:rPr lang="en-US" baseline="0" dirty="0" smtClean="0"/>
              <a:t> Rock happened</a:t>
            </a:r>
            <a:r>
              <a:rPr lang="en-US" dirty="0" smtClean="0"/>
              <a:t> about 7,900 years ago…</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by first blasting out an</a:t>
            </a:r>
            <a:r>
              <a:rPr lang="en-US" baseline="0" dirty="0" smtClean="0"/>
              <a:t> explosion crater towards the summit of Mt. Mazama similar to that created by the eruption of Mt. St. Helens in 1980.</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 thin veneer of pyroclastics blanketed the </a:t>
            </a:r>
            <a:r>
              <a:rPr lang="en-US" dirty="0" smtClean="0"/>
              <a:t>base of the crater,</a:t>
            </a:r>
            <a:r>
              <a:rPr lang="en-US" baseline="0" dirty="0" smtClean="0"/>
              <a:t> over which a volcanic dome grew.</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B9FC0F-75B1-4585-802D-97BA3F105B24}" type="slidenum">
              <a:rPr lang="en-US"/>
              <a:pPr/>
              <a:t>7</a:t>
            </a:fld>
            <a:endParaRPr lang="en-US"/>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r>
              <a:rPr lang="en-US" dirty="0" smtClean="0"/>
              <a:t>In</a:t>
            </a:r>
            <a:r>
              <a:rPr lang="en-US" baseline="0" dirty="0" smtClean="0"/>
              <a:t> a similar fashion, </a:t>
            </a:r>
            <a:r>
              <a:rPr lang="en-US" dirty="0" smtClean="0"/>
              <a:t>a white layer of pumice and ash </a:t>
            </a:r>
            <a:r>
              <a:rPr lang="en-US" dirty="0" smtClean="0"/>
              <a:t>covered </a:t>
            </a:r>
            <a:r>
              <a:rPr lang="en-US" dirty="0" smtClean="0"/>
              <a:t>the floor of a</a:t>
            </a:r>
            <a:r>
              <a:rPr lang="en-US" baseline="0" dirty="0" smtClean="0"/>
              <a:t> Mt. Mazama explosion </a:t>
            </a:r>
            <a:r>
              <a:rPr lang="en-US" baseline="0" dirty="0" smtClean="0"/>
              <a:t>crater, </a:t>
            </a:r>
            <a:r>
              <a:rPr lang="en-US" baseline="0" dirty="0" smtClean="0"/>
              <a:t>that </a:t>
            </a:r>
            <a:r>
              <a:rPr lang="en-US" baseline="0" dirty="0" smtClean="0"/>
              <a:t>soon thereafter was filled by </a:t>
            </a:r>
            <a:r>
              <a:rPr lang="en-US" dirty="0" smtClean="0"/>
              <a:t>the </a:t>
            </a:r>
            <a:r>
              <a:rPr lang="en-US" dirty="0" smtClean="0"/>
              <a:t>thick rhyodacite lava flow of Llao </a:t>
            </a:r>
            <a:r>
              <a:rPr lang="en-US" dirty="0" smtClean="0"/>
              <a:t>Rock.</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E62E68-8A33-4ACE-B9F0-F58675B40533}" type="slidenum">
              <a:rPr lang="en-US"/>
              <a:pPr/>
              <a:t>8</a:t>
            </a:fld>
            <a:endParaRPr lang="en-US"/>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r>
              <a:rPr lang="en-US" dirty="0" smtClean="0"/>
              <a:t>Within 200 years of the eruption at Llao Rock,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another thick lava flow erupted near present-day Cleetwood Cove. These eruptions reached a peak 7,700 years </a:t>
            </a:r>
            <a:r>
              <a:rPr lang="en-US" dirty="0" smtClean="0"/>
              <a:t>ago …</a:t>
            </a:r>
            <a:endParaRPr lang="en-US" dirty="0" smtClean="0"/>
          </a:p>
          <a:p>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B0DE07E-D1B2-4E51-8A84-F7AA975500F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9CB4860-3AA6-4F07-80C9-56C31D6EC45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DDA037-E95E-4FDA-AAB6-C2BDC65DFA3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016EB88-2CB8-4489-AD85-701E5831146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F7C636A-3E54-4EF8-9AEA-F6A982D86D1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6A950F3-5077-4970-8510-F1F619F6782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F99BD21-F17D-44B1-A4A6-6955BB86CC9A}"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1B4C235-304C-46A1-9A98-11178F839B2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D4822B4-D8C7-4429-ADEE-08B1F957EB4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DD7CEB0-4040-4410-B9F6-9517E486F84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CE3A8B2-EA25-42B2-8C48-1AABA5CB1B8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fld id="{5C80BDC2-01A7-4B6E-A98F-615B7BF73E5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www.volcanolive.com/kamchatka.html" TargetMode="External"/><Relationship Id="rId13" Type="http://schemas.openxmlformats.org/officeDocument/2006/relationships/hyperlink" Target="http://www.volcanolive.com/kikai.html" TargetMode="External"/><Relationship Id="rId18" Type="http://schemas.openxmlformats.org/officeDocument/2006/relationships/hyperlink" Target="http://www.volcanolive.com/greece.html" TargetMode="External"/><Relationship Id="rId3" Type="http://schemas.openxmlformats.org/officeDocument/2006/relationships/hyperlink" Target="http://www.volcanolive.com/Tambora.html" TargetMode="External"/><Relationship Id="rId21" Type="http://schemas.openxmlformats.org/officeDocument/2006/relationships/hyperlink" Target="http://www.volcanolive.com/indonesia.html" TargetMode="External"/><Relationship Id="rId7" Type="http://schemas.openxmlformats.org/officeDocument/2006/relationships/hyperlink" Target="http://www.volcanolive.com/kurile2.html" TargetMode="External"/><Relationship Id="rId12" Type="http://schemas.openxmlformats.org/officeDocument/2006/relationships/hyperlink" Target="http://www.volcanolive.com/usa.html" TargetMode="External"/><Relationship Id="rId17" Type="http://schemas.openxmlformats.org/officeDocument/2006/relationships/hyperlink" Target="http://www.volcanolive.com/Santorini.html" TargetMode="External"/><Relationship Id="rId2" Type="http://schemas.openxmlformats.org/officeDocument/2006/relationships/notesSlide" Target="../notesSlides/notesSlide17.xml"/><Relationship Id="rId16" Type="http://schemas.openxmlformats.org/officeDocument/2006/relationships/hyperlink" Target="http://www.volcanolive.com/Vanuatu.html" TargetMode="External"/><Relationship Id="rId20" Type="http://schemas.openxmlformats.org/officeDocument/2006/relationships/hyperlink" Target="http://www.volcanolive.com/krakatau.html" TargetMode="External"/><Relationship Id="rId1" Type="http://schemas.openxmlformats.org/officeDocument/2006/relationships/slideLayout" Target="../slideLayouts/slideLayout7.xml"/><Relationship Id="rId6" Type="http://schemas.openxmlformats.org/officeDocument/2006/relationships/hyperlink" Target="http://www.volcanolive.com/NewZealand.html" TargetMode="External"/><Relationship Id="rId11" Type="http://schemas.openxmlformats.org/officeDocument/2006/relationships/hyperlink" Target="http://www.volcanolive.com/CraterLake.html" TargetMode="External"/><Relationship Id="rId24" Type="http://schemas.openxmlformats.org/officeDocument/2006/relationships/hyperlink" Target="http://www.volcanolive.com/philippines.html" TargetMode="External"/><Relationship Id="rId5" Type="http://schemas.openxmlformats.org/officeDocument/2006/relationships/hyperlink" Target="http://www.volcanolive.com/Taupo.html" TargetMode="External"/><Relationship Id="rId15" Type="http://schemas.openxmlformats.org/officeDocument/2006/relationships/hyperlink" Target="http://www.volcanolive.com/Kuwae.html" TargetMode="External"/><Relationship Id="rId23" Type="http://schemas.openxmlformats.org/officeDocument/2006/relationships/hyperlink" Target="http://www.volcanolive.com/pinatubo.html" TargetMode="External"/><Relationship Id="rId10" Type="http://schemas.openxmlformats.org/officeDocument/2006/relationships/hyperlink" Target="http://www.volcanolive.com/alaska.html" TargetMode="External"/><Relationship Id="rId19" Type="http://schemas.openxmlformats.org/officeDocument/2006/relationships/hyperlink" Target="http://www.volcanolive.com/Ambrym.html" TargetMode="External"/><Relationship Id="rId4" Type="http://schemas.openxmlformats.org/officeDocument/2006/relationships/hyperlink" Target="http://www.volcanolive.com/Indonesia.html" TargetMode="External"/><Relationship Id="rId9" Type="http://schemas.openxmlformats.org/officeDocument/2006/relationships/hyperlink" Target="http://www.volcanolive.com/aniakchak.html" TargetMode="External"/><Relationship Id="rId14" Type="http://schemas.openxmlformats.org/officeDocument/2006/relationships/hyperlink" Target="http://www.volcanolive.com/Japan.html" TargetMode="External"/><Relationship Id="rId22" Type="http://schemas.openxmlformats.org/officeDocument/2006/relationships/hyperlink" Target="http://www.volcanolive.com/Katmai.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upload.wikimedia.org/wikipedia/commons/0/02/Mount_Mazama_eruption_timeline_1.svg"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56002" name="Text Box 2"/>
          <p:cNvSpPr txBox="1">
            <a:spLocks noChangeArrowheads="1"/>
          </p:cNvSpPr>
          <p:nvPr/>
        </p:nvSpPr>
        <p:spPr bwMode="auto">
          <a:xfrm>
            <a:off x="1828800" y="838200"/>
            <a:ext cx="5562600" cy="579438"/>
          </a:xfrm>
          <a:prstGeom prst="rect">
            <a:avLst/>
          </a:prstGeom>
          <a:noFill/>
          <a:ln w="9525">
            <a:noFill/>
            <a:miter lim="800000"/>
            <a:headEnd/>
            <a:tailEnd/>
          </a:ln>
          <a:effectLst/>
        </p:spPr>
        <p:txBody>
          <a:bodyPr>
            <a:spAutoFit/>
          </a:bodyPr>
          <a:lstStyle/>
          <a:p>
            <a:pPr>
              <a:spcBef>
                <a:spcPct val="50000"/>
              </a:spcBef>
            </a:pPr>
            <a:r>
              <a:rPr lang="en-US" u="sng" dirty="0">
                <a:effectLst>
                  <a:outerShdw blurRad="38100" dist="38100" dir="2700000" algn="tl">
                    <a:srgbClr val="000000">
                      <a:alpha val="43137"/>
                    </a:srgbClr>
                  </a:outerShdw>
                </a:effectLst>
              </a:rPr>
              <a:t>Crater Lake History</a:t>
            </a:r>
          </a:p>
        </p:txBody>
      </p:sp>
      <p:sp>
        <p:nvSpPr>
          <p:cNvPr id="256003" name="Text Box 3"/>
          <p:cNvSpPr txBox="1">
            <a:spLocks noChangeArrowheads="1"/>
          </p:cNvSpPr>
          <p:nvPr/>
        </p:nvSpPr>
        <p:spPr bwMode="auto">
          <a:xfrm>
            <a:off x="0" y="1905000"/>
            <a:ext cx="9144000" cy="4725988"/>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dirty="0">
                <a:solidFill>
                  <a:schemeClr val="bg2"/>
                </a:solidFill>
              </a:rPr>
              <a:t> Built on older shield volcano</a:t>
            </a:r>
          </a:p>
          <a:p>
            <a:pPr marL="342900" indent="-342900" algn="l">
              <a:spcBef>
                <a:spcPct val="50000"/>
              </a:spcBef>
              <a:buFontTx/>
              <a:buAutoNum type="arabicPeriod"/>
            </a:pPr>
            <a:r>
              <a:rPr lang="en-US" dirty="0">
                <a:solidFill>
                  <a:schemeClr val="bg2"/>
                </a:solidFill>
              </a:rPr>
              <a:t> Growth of Mt. Mazama composite volcano</a:t>
            </a:r>
          </a:p>
          <a:p>
            <a:pPr marL="342900" indent="-342900" algn="l">
              <a:spcBef>
                <a:spcPct val="50000"/>
              </a:spcBef>
              <a:buFontTx/>
              <a:buAutoNum type="arabicPeriod"/>
            </a:pPr>
            <a:r>
              <a:rPr lang="en-US" dirty="0">
                <a:solidFill>
                  <a:schemeClr val="bg2"/>
                </a:solidFill>
              </a:rPr>
              <a:t> Glacial erosion (concurrent with volcanism)</a:t>
            </a:r>
            <a:endParaRPr lang="en-US" dirty="0">
              <a:solidFill>
                <a:schemeClr val="bg2"/>
              </a:solidFill>
              <a:effectLst>
                <a:outerShdw blurRad="38100" dist="38100" dir="2700000" algn="tl">
                  <a:srgbClr val="000000">
                    <a:alpha val="43137"/>
                  </a:srgbClr>
                </a:outerShdw>
              </a:effectLst>
            </a:endParaRPr>
          </a:p>
          <a:p>
            <a:pPr marL="342900" indent="-342900" algn="l">
              <a:spcBef>
                <a:spcPct val="50000"/>
              </a:spcBef>
              <a:buFontTx/>
              <a:buAutoNum type="arabicPeriod"/>
            </a:pPr>
            <a:r>
              <a:rPr lang="en-US" dirty="0">
                <a:effectLst>
                  <a:outerShdw blurRad="38100" dist="38100" dir="2700000" algn="tl">
                    <a:srgbClr val="000000">
                      <a:alpha val="43137"/>
                    </a:srgbClr>
                  </a:outerShdw>
                </a:effectLst>
              </a:rPr>
              <a:t> Explosion craters fill with domes</a:t>
            </a:r>
          </a:p>
          <a:p>
            <a:pPr marL="342900" indent="-342900" algn="l">
              <a:spcBef>
                <a:spcPct val="50000"/>
              </a:spcBef>
              <a:buFontTx/>
              <a:buAutoNum type="arabicPeriod"/>
            </a:pPr>
            <a:r>
              <a:rPr lang="en-US" dirty="0">
                <a:solidFill>
                  <a:schemeClr val="bg2"/>
                </a:solidFill>
              </a:rPr>
              <a:t> Massive eruption of Mt. Mazama and subsequent caldera formation</a:t>
            </a:r>
          </a:p>
          <a:p>
            <a:pPr marL="342900" indent="-342900" algn="l">
              <a:spcBef>
                <a:spcPct val="50000"/>
              </a:spcBef>
              <a:buFontTx/>
              <a:buAutoNum type="arabicPeriod"/>
            </a:pPr>
            <a:r>
              <a:rPr lang="en-US" dirty="0">
                <a:solidFill>
                  <a:schemeClr val="bg2"/>
                </a:solidFill>
              </a:rPr>
              <a:t> Resurgent volcanism in caldera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57026" name="Text Box 2"/>
          <p:cNvSpPr txBox="1">
            <a:spLocks noChangeArrowheads="1"/>
          </p:cNvSpPr>
          <p:nvPr/>
        </p:nvSpPr>
        <p:spPr bwMode="auto">
          <a:xfrm>
            <a:off x="1828800" y="838200"/>
            <a:ext cx="5562600" cy="579438"/>
          </a:xfrm>
          <a:prstGeom prst="rect">
            <a:avLst/>
          </a:prstGeom>
          <a:noFill/>
          <a:ln w="9525">
            <a:noFill/>
            <a:miter lim="800000"/>
            <a:headEnd/>
            <a:tailEnd/>
          </a:ln>
          <a:effectLst/>
        </p:spPr>
        <p:txBody>
          <a:bodyPr>
            <a:spAutoFit/>
          </a:bodyPr>
          <a:lstStyle/>
          <a:p>
            <a:pPr>
              <a:spcBef>
                <a:spcPct val="50000"/>
              </a:spcBef>
            </a:pPr>
            <a:r>
              <a:rPr lang="en-US" u="sng" dirty="0">
                <a:effectLst>
                  <a:outerShdw blurRad="38100" dist="38100" dir="2700000" algn="tl">
                    <a:srgbClr val="000000">
                      <a:alpha val="43137"/>
                    </a:srgbClr>
                  </a:outerShdw>
                </a:effectLst>
              </a:rPr>
              <a:t>Crater Lake History</a:t>
            </a:r>
          </a:p>
        </p:txBody>
      </p:sp>
      <p:sp>
        <p:nvSpPr>
          <p:cNvPr id="257027" name="Text Box 3"/>
          <p:cNvSpPr txBox="1">
            <a:spLocks noChangeArrowheads="1"/>
          </p:cNvSpPr>
          <p:nvPr/>
        </p:nvSpPr>
        <p:spPr bwMode="auto">
          <a:xfrm>
            <a:off x="0" y="1905000"/>
            <a:ext cx="9144000" cy="4725988"/>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dirty="0">
                <a:solidFill>
                  <a:schemeClr val="bg2"/>
                </a:solidFill>
              </a:rPr>
              <a:t> Built on older shield volcano</a:t>
            </a:r>
          </a:p>
          <a:p>
            <a:pPr marL="342900" indent="-342900" algn="l">
              <a:spcBef>
                <a:spcPct val="50000"/>
              </a:spcBef>
              <a:buFontTx/>
              <a:buAutoNum type="arabicPeriod"/>
            </a:pPr>
            <a:r>
              <a:rPr lang="en-US" dirty="0">
                <a:solidFill>
                  <a:schemeClr val="bg2"/>
                </a:solidFill>
              </a:rPr>
              <a:t> Growth of Mt. Mazama composite volcano</a:t>
            </a:r>
          </a:p>
          <a:p>
            <a:pPr marL="342900" indent="-342900" algn="l">
              <a:spcBef>
                <a:spcPct val="50000"/>
              </a:spcBef>
              <a:buFontTx/>
              <a:buAutoNum type="arabicPeriod"/>
            </a:pPr>
            <a:r>
              <a:rPr lang="en-US" dirty="0">
                <a:solidFill>
                  <a:schemeClr val="bg2"/>
                </a:solidFill>
              </a:rPr>
              <a:t> Glacial erosion</a:t>
            </a:r>
          </a:p>
          <a:p>
            <a:pPr marL="342900" indent="-342900" algn="l">
              <a:spcBef>
                <a:spcPct val="50000"/>
              </a:spcBef>
              <a:buFontTx/>
              <a:buAutoNum type="arabicPeriod"/>
            </a:pPr>
            <a:r>
              <a:rPr lang="en-US" dirty="0">
                <a:solidFill>
                  <a:schemeClr val="bg2"/>
                </a:solidFill>
              </a:rPr>
              <a:t> Explosion craters fill with domes</a:t>
            </a:r>
            <a:endParaRPr lang="en-US" dirty="0">
              <a:solidFill>
                <a:schemeClr val="bg2"/>
              </a:solidFill>
              <a:effectLst>
                <a:outerShdw blurRad="38100" dist="38100" dir="2700000" algn="tl">
                  <a:srgbClr val="000000">
                    <a:alpha val="43137"/>
                  </a:srgbClr>
                </a:outerShdw>
              </a:effectLst>
            </a:endParaRPr>
          </a:p>
          <a:p>
            <a:pPr marL="342900" indent="-342900" algn="l">
              <a:spcBef>
                <a:spcPct val="50000"/>
              </a:spcBef>
              <a:buFontTx/>
              <a:buAutoNum type="arabicPeriod"/>
            </a:pPr>
            <a:r>
              <a:rPr lang="en-US" dirty="0">
                <a:effectLst>
                  <a:outerShdw blurRad="38100" dist="38100" dir="2700000" algn="tl">
                    <a:srgbClr val="000000">
                      <a:alpha val="43137"/>
                    </a:srgbClr>
                  </a:outerShdw>
                </a:effectLst>
              </a:rPr>
              <a:t> Massive eruption of Mt. Mazama and subsequent caldera formation</a:t>
            </a:r>
          </a:p>
          <a:p>
            <a:pPr marL="342900" indent="-342900" algn="l">
              <a:spcBef>
                <a:spcPct val="50000"/>
              </a:spcBef>
              <a:buFontTx/>
              <a:buAutoNum type="arabicPeriod"/>
            </a:pPr>
            <a:r>
              <a:rPr lang="en-US" dirty="0">
                <a:solidFill>
                  <a:schemeClr val="bg2"/>
                </a:solidFill>
              </a:rPr>
              <a:t> Resurgent volcanism in caldera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epod.usra.edu/archive/images/backboneepod2.jpg"/>
          <p:cNvPicPr>
            <a:picLocks noChangeAspect="1" noChangeArrowheads="1"/>
          </p:cNvPicPr>
          <p:nvPr/>
        </p:nvPicPr>
        <p:blipFill>
          <a:blip r:embed="rId3"/>
          <a:srcRect/>
          <a:stretch>
            <a:fillRect/>
          </a:stretch>
        </p:blipFill>
        <p:spPr bwMode="auto">
          <a:xfrm>
            <a:off x="0" y="1306589"/>
            <a:ext cx="9168384" cy="4244822"/>
          </a:xfrm>
          <a:prstGeom prst="rect">
            <a:avLst/>
          </a:prstGeom>
          <a:noFill/>
        </p:spPr>
      </p:pic>
      <p:sp>
        <p:nvSpPr>
          <p:cNvPr id="3" name="Text Box 3"/>
          <p:cNvSpPr txBox="1">
            <a:spLocks noChangeArrowheads="1"/>
          </p:cNvSpPr>
          <p:nvPr/>
        </p:nvSpPr>
        <p:spPr bwMode="auto">
          <a:xfrm>
            <a:off x="525780" y="386080"/>
            <a:ext cx="8092440" cy="584775"/>
          </a:xfrm>
          <a:prstGeom prst="rect">
            <a:avLst/>
          </a:prstGeom>
          <a:noFill/>
          <a:ln w="9525">
            <a:noFill/>
            <a:miter lim="800000"/>
            <a:headEnd/>
            <a:tailEnd/>
          </a:ln>
          <a:effectLst/>
        </p:spPr>
        <p:txBody>
          <a:bodyPr wrap="square">
            <a:spAutoFit/>
          </a:bodyPr>
          <a:lstStyle/>
          <a:p>
            <a:pPr>
              <a:spcBef>
                <a:spcPct val="50000"/>
              </a:spcBef>
            </a:pPr>
            <a:r>
              <a:rPr lang="en-US" dirty="0">
                <a:effectLst>
                  <a:outerShdw blurRad="38100" dist="38100" dir="2700000" algn="tl">
                    <a:srgbClr val="000000">
                      <a:alpha val="43137"/>
                    </a:srgbClr>
                  </a:outerShdw>
                </a:effectLst>
              </a:rPr>
              <a:t>“Devil’s Backbone” </a:t>
            </a:r>
            <a:r>
              <a:rPr lang="en-US" dirty="0" smtClean="0">
                <a:effectLst>
                  <a:outerShdw blurRad="38100" dist="38100" dir="2700000" algn="tl">
                    <a:srgbClr val="000000">
                      <a:alpha val="43137"/>
                    </a:srgbClr>
                  </a:outerShdw>
                </a:effectLst>
              </a:rPr>
              <a:t>(radial andesite </a:t>
            </a:r>
            <a:r>
              <a:rPr lang="en-US" dirty="0">
                <a:effectLst>
                  <a:outerShdw blurRad="38100" dist="38100" dir="2700000" algn="tl">
                    <a:srgbClr val="000000">
                      <a:alpha val="43137"/>
                    </a:srgbClr>
                  </a:outerShdw>
                </a:effectLst>
              </a:rPr>
              <a:t>dike)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3"/>
          <a:srcRect/>
          <a:stretch>
            <a:fillRect/>
          </a:stretch>
        </p:blipFill>
        <p:spPr bwMode="auto">
          <a:xfrm>
            <a:off x="1460500" y="-1444749"/>
            <a:ext cx="6223000" cy="8302749"/>
          </a:xfrm>
          <a:prstGeom prst="rect">
            <a:avLst/>
          </a:prstGeom>
          <a:noFill/>
          <a:ln w="9525">
            <a:noFill/>
            <a:miter lim="800000"/>
            <a:headEnd/>
            <a:tailEnd/>
          </a:ln>
          <a:effectLst/>
        </p:spPr>
      </p:pic>
      <p:sp>
        <p:nvSpPr>
          <p:cNvPr id="231427" name="Text Box 3"/>
          <p:cNvSpPr txBox="1">
            <a:spLocks noChangeArrowheads="1"/>
          </p:cNvSpPr>
          <p:nvPr/>
        </p:nvSpPr>
        <p:spPr bwMode="auto">
          <a:xfrm>
            <a:off x="0" y="279400"/>
            <a:ext cx="4191000" cy="1066800"/>
          </a:xfrm>
          <a:prstGeom prst="rect">
            <a:avLst/>
          </a:prstGeom>
          <a:noFill/>
          <a:ln w="9525">
            <a:noFill/>
            <a:miter lim="800000"/>
            <a:headEnd/>
            <a:tailEnd/>
          </a:ln>
          <a:effectLst/>
        </p:spPr>
        <p:txBody>
          <a:bodyPr>
            <a:spAutoFit/>
          </a:bodyPr>
          <a:lstStyle/>
          <a:p>
            <a:pPr>
              <a:spcBef>
                <a:spcPct val="50000"/>
              </a:spcBef>
            </a:pPr>
            <a:r>
              <a:rPr lang="en-US" dirty="0">
                <a:effectLst>
                  <a:outerShdw blurRad="38100" dist="38100" dir="2700000" algn="tl">
                    <a:srgbClr val="000000">
                      <a:alpha val="43137"/>
                    </a:srgbClr>
                  </a:outerShdw>
                </a:effectLst>
              </a:rPr>
              <a:t>“Devil’s Backbone” (andesite dike)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Painting of eruption of Mount Mazama"/>
          <p:cNvPicPr>
            <a:picLocks noChangeAspect="1" noChangeArrowheads="1"/>
          </p:cNvPicPr>
          <p:nvPr/>
        </p:nvPicPr>
        <p:blipFill>
          <a:blip r:embed="rId3"/>
          <a:srcRect/>
          <a:stretch>
            <a:fillRect/>
          </a:stretch>
        </p:blipFill>
        <p:spPr bwMode="auto">
          <a:xfrm>
            <a:off x="0" y="388620"/>
            <a:ext cx="9121140" cy="608076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a:srcRect/>
          <a:stretch>
            <a:fillRect/>
          </a:stretch>
        </p:blipFill>
        <p:spPr bwMode="auto">
          <a:xfrm>
            <a:off x="547688" y="200025"/>
            <a:ext cx="8048625" cy="6457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crater_lake_aerial"/>
          <p:cNvPicPr>
            <a:picLocks noChangeAspect="1" noChangeArrowheads="1"/>
          </p:cNvPicPr>
          <p:nvPr/>
        </p:nvPicPr>
        <p:blipFill>
          <a:blip r:embed="rId3"/>
          <a:srcRect/>
          <a:stretch>
            <a:fillRect/>
          </a:stretch>
        </p:blipFill>
        <p:spPr bwMode="auto">
          <a:xfrm>
            <a:off x="0" y="912812"/>
            <a:ext cx="9144000" cy="5945188"/>
          </a:xfrm>
          <a:prstGeom prst="rect">
            <a:avLst/>
          </a:prstGeom>
          <a:noFill/>
        </p:spPr>
      </p:pic>
      <p:sp>
        <p:nvSpPr>
          <p:cNvPr id="224259" name="Text Box 3"/>
          <p:cNvSpPr txBox="1">
            <a:spLocks noChangeArrowheads="1"/>
          </p:cNvSpPr>
          <p:nvPr/>
        </p:nvSpPr>
        <p:spPr bwMode="auto">
          <a:xfrm>
            <a:off x="0" y="181292"/>
            <a:ext cx="9144000" cy="579438"/>
          </a:xfrm>
          <a:prstGeom prst="rect">
            <a:avLst/>
          </a:prstGeom>
          <a:noFill/>
          <a:ln w="9525">
            <a:noFill/>
            <a:miter lim="800000"/>
            <a:headEnd/>
            <a:tailEnd/>
          </a:ln>
          <a:effectLst/>
        </p:spPr>
        <p:txBody>
          <a:bodyPr>
            <a:spAutoFit/>
          </a:bodyPr>
          <a:lstStyle/>
          <a:p>
            <a:pPr>
              <a:spcBef>
                <a:spcPct val="50000"/>
              </a:spcBef>
            </a:pPr>
            <a:r>
              <a:rPr lang="en-US" dirty="0"/>
              <a:t>Cone volume = 1/3 pi r</a:t>
            </a:r>
            <a:r>
              <a:rPr lang="en-US" baseline="30000" dirty="0"/>
              <a:t>2</a:t>
            </a:r>
            <a:r>
              <a:rPr lang="en-US" dirty="0"/>
              <a:t> h</a:t>
            </a:r>
          </a:p>
        </p:txBody>
      </p:sp>
      <p:sp>
        <p:nvSpPr>
          <p:cNvPr id="224260" name="Freeform 4"/>
          <p:cNvSpPr>
            <a:spLocks/>
          </p:cNvSpPr>
          <p:nvPr/>
        </p:nvSpPr>
        <p:spPr bwMode="auto">
          <a:xfrm>
            <a:off x="76200" y="2284412"/>
            <a:ext cx="8839200" cy="1409700"/>
          </a:xfrm>
          <a:custGeom>
            <a:avLst/>
            <a:gdLst/>
            <a:ahLst/>
            <a:cxnLst>
              <a:cxn ang="0">
                <a:pos x="0" y="840"/>
              </a:cxn>
              <a:cxn ang="0">
                <a:pos x="576" y="648"/>
              </a:cxn>
              <a:cxn ang="0">
                <a:pos x="1344" y="408"/>
              </a:cxn>
              <a:cxn ang="0">
                <a:pos x="2592" y="24"/>
              </a:cxn>
              <a:cxn ang="0">
                <a:pos x="3792" y="264"/>
              </a:cxn>
              <a:cxn ang="0">
                <a:pos x="5568" y="888"/>
              </a:cxn>
            </a:cxnLst>
            <a:rect l="0" t="0" r="r" b="b"/>
            <a:pathLst>
              <a:path w="5568" h="888">
                <a:moveTo>
                  <a:pt x="0" y="840"/>
                </a:moveTo>
                <a:cubicBezTo>
                  <a:pt x="176" y="780"/>
                  <a:pt x="352" y="720"/>
                  <a:pt x="576" y="648"/>
                </a:cubicBezTo>
                <a:cubicBezTo>
                  <a:pt x="800" y="576"/>
                  <a:pt x="1008" y="512"/>
                  <a:pt x="1344" y="408"/>
                </a:cubicBezTo>
                <a:cubicBezTo>
                  <a:pt x="1680" y="304"/>
                  <a:pt x="2184" y="48"/>
                  <a:pt x="2592" y="24"/>
                </a:cubicBezTo>
                <a:cubicBezTo>
                  <a:pt x="3000" y="0"/>
                  <a:pt x="3296" y="120"/>
                  <a:pt x="3792" y="264"/>
                </a:cubicBezTo>
                <a:cubicBezTo>
                  <a:pt x="4288" y="408"/>
                  <a:pt x="5272" y="784"/>
                  <a:pt x="5568" y="888"/>
                </a:cubicBezTo>
              </a:path>
            </a:pathLst>
          </a:custGeom>
          <a:noFill/>
          <a:ln w="25400">
            <a:solidFill>
              <a:schemeClr val="tx1"/>
            </a:solidFill>
            <a:round/>
            <a:headEnd/>
            <a:tailEnd/>
          </a:ln>
          <a:effectLst/>
        </p:spPr>
        <p:txBody>
          <a:bodyPr/>
          <a:lstStyle/>
          <a:p>
            <a:endParaRPr lang="en-US" dirty="0"/>
          </a:p>
        </p:txBody>
      </p:sp>
      <p:sp>
        <p:nvSpPr>
          <p:cNvPr id="224261" name="Line 5"/>
          <p:cNvSpPr>
            <a:spLocks noChangeShapeType="1"/>
          </p:cNvSpPr>
          <p:nvPr/>
        </p:nvSpPr>
        <p:spPr bwMode="auto">
          <a:xfrm flipV="1">
            <a:off x="0" y="4113212"/>
            <a:ext cx="9144000" cy="76200"/>
          </a:xfrm>
          <a:prstGeom prst="line">
            <a:avLst/>
          </a:prstGeom>
          <a:noFill/>
          <a:ln w="38100">
            <a:solidFill>
              <a:schemeClr val="bg1"/>
            </a:solidFill>
            <a:round/>
            <a:headEnd type="triangle" w="med" len="med"/>
            <a:tailEnd type="triangle" w="med" len="med"/>
          </a:ln>
          <a:effectLst/>
        </p:spPr>
        <p:txBody>
          <a:bodyPr/>
          <a:lstStyle/>
          <a:p>
            <a:endParaRPr lang="en-US" dirty="0"/>
          </a:p>
        </p:txBody>
      </p:sp>
      <p:sp>
        <p:nvSpPr>
          <p:cNvPr id="224262" name="Line 6"/>
          <p:cNvSpPr>
            <a:spLocks noChangeShapeType="1"/>
          </p:cNvSpPr>
          <p:nvPr/>
        </p:nvSpPr>
        <p:spPr bwMode="auto">
          <a:xfrm flipV="1">
            <a:off x="4267200" y="2360612"/>
            <a:ext cx="0" cy="1752600"/>
          </a:xfrm>
          <a:prstGeom prst="line">
            <a:avLst/>
          </a:prstGeom>
          <a:noFill/>
          <a:ln w="38100">
            <a:solidFill>
              <a:schemeClr val="bg1"/>
            </a:solidFill>
            <a:round/>
            <a:headEnd type="triangle" w="med" len="med"/>
            <a:tailEnd type="triangle" w="med" len="med"/>
          </a:ln>
          <a:effectLst/>
        </p:spPr>
        <p:txBody>
          <a:bodyPr/>
          <a:lstStyle/>
          <a:p>
            <a:endParaRPr lang="en-US" dirty="0"/>
          </a:p>
        </p:txBody>
      </p:sp>
      <p:sp>
        <p:nvSpPr>
          <p:cNvPr id="224263" name="Text Box 7"/>
          <p:cNvSpPr txBox="1">
            <a:spLocks noChangeArrowheads="1"/>
          </p:cNvSpPr>
          <p:nvPr/>
        </p:nvSpPr>
        <p:spPr bwMode="auto">
          <a:xfrm>
            <a:off x="4114800" y="2894012"/>
            <a:ext cx="1524000" cy="457200"/>
          </a:xfrm>
          <a:prstGeom prst="rect">
            <a:avLst/>
          </a:prstGeom>
          <a:noFill/>
          <a:ln w="9525">
            <a:noFill/>
            <a:miter lim="800000"/>
            <a:headEnd/>
            <a:tailEnd/>
          </a:ln>
          <a:effectLst/>
        </p:spPr>
        <p:txBody>
          <a:bodyPr>
            <a:spAutoFit/>
          </a:bodyPr>
          <a:lstStyle/>
          <a:p>
            <a:pPr>
              <a:spcBef>
                <a:spcPct val="50000"/>
              </a:spcBef>
            </a:pPr>
            <a:r>
              <a:rPr lang="en-US" sz="2400" dirty="0"/>
              <a:t>1500 m</a:t>
            </a:r>
          </a:p>
        </p:txBody>
      </p:sp>
      <p:sp>
        <p:nvSpPr>
          <p:cNvPr id="224264" name="Text Box 8"/>
          <p:cNvSpPr txBox="1">
            <a:spLocks noChangeArrowheads="1"/>
          </p:cNvSpPr>
          <p:nvPr/>
        </p:nvSpPr>
        <p:spPr bwMode="auto">
          <a:xfrm>
            <a:off x="5867400" y="4341812"/>
            <a:ext cx="1524000" cy="457200"/>
          </a:xfrm>
          <a:prstGeom prst="rect">
            <a:avLst/>
          </a:prstGeom>
          <a:noFill/>
          <a:ln w="9525">
            <a:noFill/>
            <a:miter lim="800000"/>
            <a:headEnd/>
            <a:tailEnd/>
          </a:ln>
          <a:effectLst/>
        </p:spPr>
        <p:txBody>
          <a:bodyPr>
            <a:spAutoFit/>
          </a:bodyPr>
          <a:lstStyle/>
          <a:p>
            <a:pPr>
              <a:spcBef>
                <a:spcPct val="50000"/>
              </a:spcBef>
            </a:pPr>
            <a:r>
              <a:rPr lang="en-US" sz="2400" dirty="0"/>
              <a:t>9 km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crater_lake_aerial"/>
          <p:cNvPicPr>
            <a:picLocks noChangeAspect="1" noChangeArrowheads="1"/>
          </p:cNvPicPr>
          <p:nvPr/>
        </p:nvPicPr>
        <p:blipFill>
          <a:blip r:embed="rId3"/>
          <a:srcRect t="9640"/>
          <a:stretch>
            <a:fillRect/>
          </a:stretch>
        </p:blipFill>
        <p:spPr bwMode="auto">
          <a:xfrm>
            <a:off x="0" y="1485900"/>
            <a:ext cx="9144000" cy="5372100"/>
          </a:xfrm>
          <a:prstGeom prst="rect">
            <a:avLst/>
          </a:prstGeom>
          <a:noFill/>
        </p:spPr>
      </p:pic>
      <p:sp>
        <p:nvSpPr>
          <p:cNvPr id="224259" name="Text Box 3"/>
          <p:cNvSpPr txBox="1">
            <a:spLocks noChangeArrowheads="1"/>
          </p:cNvSpPr>
          <p:nvPr/>
        </p:nvSpPr>
        <p:spPr bwMode="auto">
          <a:xfrm>
            <a:off x="0" y="181292"/>
            <a:ext cx="9144000" cy="1323439"/>
          </a:xfrm>
          <a:prstGeom prst="rect">
            <a:avLst/>
          </a:prstGeom>
          <a:noFill/>
          <a:ln w="9525">
            <a:noFill/>
            <a:miter lim="800000"/>
            <a:headEnd/>
            <a:tailEnd/>
          </a:ln>
          <a:effectLst/>
        </p:spPr>
        <p:txBody>
          <a:bodyPr>
            <a:spAutoFit/>
          </a:bodyPr>
          <a:lstStyle/>
          <a:p>
            <a:pPr>
              <a:spcBef>
                <a:spcPct val="50000"/>
              </a:spcBef>
            </a:pPr>
            <a:r>
              <a:rPr lang="en-US" dirty="0"/>
              <a:t>Cone volume = 1/3 </a:t>
            </a:r>
            <a:r>
              <a:rPr lang="en-US" dirty="0" smtClean="0"/>
              <a:t>X 3.14 X 4500m</a:t>
            </a:r>
            <a:r>
              <a:rPr lang="en-US" baseline="30000" dirty="0" smtClean="0"/>
              <a:t>2</a:t>
            </a:r>
            <a:r>
              <a:rPr lang="en-US" dirty="0" smtClean="0"/>
              <a:t> X 1500m =</a:t>
            </a:r>
          </a:p>
          <a:p>
            <a:pPr>
              <a:spcBef>
                <a:spcPct val="50000"/>
              </a:spcBef>
            </a:pPr>
            <a:r>
              <a:rPr lang="en-US" dirty="0" smtClean="0"/>
              <a:t>31,808,696,819m</a:t>
            </a:r>
            <a:r>
              <a:rPr lang="en-US" baseline="30000" dirty="0" smtClean="0"/>
              <a:t>3</a:t>
            </a:r>
            <a:r>
              <a:rPr lang="en-US" dirty="0" smtClean="0"/>
              <a:t> </a:t>
            </a:r>
            <a:r>
              <a:rPr lang="en-US" dirty="0" smtClean="0"/>
              <a:t>= 32 km</a:t>
            </a:r>
            <a:r>
              <a:rPr lang="en-US" baseline="30000" dirty="0" smtClean="0"/>
              <a:t>3</a:t>
            </a:r>
            <a:endParaRPr lang="en-US" baseline="30000" dirty="0"/>
          </a:p>
        </p:txBody>
      </p:sp>
      <p:sp>
        <p:nvSpPr>
          <p:cNvPr id="224260" name="Freeform 4"/>
          <p:cNvSpPr>
            <a:spLocks/>
          </p:cNvSpPr>
          <p:nvPr/>
        </p:nvSpPr>
        <p:spPr bwMode="auto">
          <a:xfrm>
            <a:off x="76200" y="2284412"/>
            <a:ext cx="8839200" cy="1409700"/>
          </a:xfrm>
          <a:custGeom>
            <a:avLst/>
            <a:gdLst/>
            <a:ahLst/>
            <a:cxnLst>
              <a:cxn ang="0">
                <a:pos x="0" y="840"/>
              </a:cxn>
              <a:cxn ang="0">
                <a:pos x="576" y="648"/>
              </a:cxn>
              <a:cxn ang="0">
                <a:pos x="1344" y="408"/>
              </a:cxn>
              <a:cxn ang="0">
                <a:pos x="2592" y="24"/>
              </a:cxn>
              <a:cxn ang="0">
                <a:pos x="3792" y="264"/>
              </a:cxn>
              <a:cxn ang="0">
                <a:pos x="5568" y="888"/>
              </a:cxn>
            </a:cxnLst>
            <a:rect l="0" t="0" r="r" b="b"/>
            <a:pathLst>
              <a:path w="5568" h="888">
                <a:moveTo>
                  <a:pt x="0" y="840"/>
                </a:moveTo>
                <a:cubicBezTo>
                  <a:pt x="176" y="780"/>
                  <a:pt x="352" y="720"/>
                  <a:pt x="576" y="648"/>
                </a:cubicBezTo>
                <a:cubicBezTo>
                  <a:pt x="800" y="576"/>
                  <a:pt x="1008" y="512"/>
                  <a:pt x="1344" y="408"/>
                </a:cubicBezTo>
                <a:cubicBezTo>
                  <a:pt x="1680" y="304"/>
                  <a:pt x="2184" y="48"/>
                  <a:pt x="2592" y="24"/>
                </a:cubicBezTo>
                <a:cubicBezTo>
                  <a:pt x="3000" y="0"/>
                  <a:pt x="3296" y="120"/>
                  <a:pt x="3792" y="264"/>
                </a:cubicBezTo>
                <a:cubicBezTo>
                  <a:pt x="4288" y="408"/>
                  <a:pt x="5272" y="784"/>
                  <a:pt x="5568" y="888"/>
                </a:cubicBezTo>
              </a:path>
            </a:pathLst>
          </a:custGeom>
          <a:noFill/>
          <a:ln w="25400">
            <a:solidFill>
              <a:schemeClr val="tx1"/>
            </a:solidFill>
            <a:round/>
            <a:headEnd/>
            <a:tailEnd/>
          </a:ln>
          <a:effectLst/>
        </p:spPr>
        <p:txBody>
          <a:bodyPr/>
          <a:lstStyle/>
          <a:p>
            <a:endParaRPr lang="en-US" dirty="0"/>
          </a:p>
        </p:txBody>
      </p:sp>
      <p:sp>
        <p:nvSpPr>
          <p:cNvPr id="224261" name="Line 5"/>
          <p:cNvSpPr>
            <a:spLocks noChangeShapeType="1"/>
          </p:cNvSpPr>
          <p:nvPr/>
        </p:nvSpPr>
        <p:spPr bwMode="auto">
          <a:xfrm flipV="1">
            <a:off x="0" y="4113212"/>
            <a:ext cx="9144000" cy="76200"/>
          </a:xfrm>
          <a:prstGeom prst="line">
            <a:avLst/>
          </a:prstGeom>
          <a:noFill/>
          <a:ln w="38100">
            <a:solidFill>
              <a:schemeClr val="bg1"/>
            </a:solidFill>
            <a:round/>
            <a:headEnd type="triangle" w="med" len="med"/>
            <a:tailEnd type="triangle" w="med" len="med"/>
          </a:ln>
          <a:effectLst/>
        </p:spPr>
        <p:txBody>
          <a:bodyPr/>
          <a:lstStyle/>
          <a:p>
            <a:endParaRPr lang="en-US" dirty="0"/>
          </a:p>
        </p:txBody>
      </p:sp>
      <p:sp>
        <p:nvSpPr>
          <p:cNvPr id="224262" name="Line 6"/>
          <p:cNvSpPr>
            <a:spLocks noChangeShapeType="1"/>
          </p:cNvSpPr>
          <p:nvPr/>
        </p:nvSpPr>
        <p:spPr bwMode="auto">
          <a:xfrm flipV="1">
            <a:off x="4267200" y="2360612"/>
            <a:ext cx="0" cy="1752600"/>
          </a:xfrm>
          <a:prstGeom prst="line">
            <a:avLst/>
          </a:prstGeom>
          <a:noFill/>
          <a:ln w="38100">
            <a:solidFill>
              <a:schemeClr val="bg1"/>
            </a:solidFill>
            <a:round/>
            <a:headEnd type="triangle" w="med" len="med"/>
            <a:tailEnd type="triangle" w="med" len="med"/>
          </a:ln>
          <a:effectLst/>
        </p:spPr>
        <p:txBody>
          <a:bodyPr/>
          <a:lstStyle/>
          <a:p>
            <a:endParaRPr lang="en-US" dirty="0"/>
          </a:p>
        </p:txBody>
      </p:sp>
      <p:sp>
        <p:nvSpPr>
          <p:cNvPr id="224263" name="Text Box 7"/>
          <p:cNvSpPr txBox="1">
            <a:spLocks noChangeArrowheads="1"/>
          </p:cNvSpPr>
          <p:nvPr/>
        </p:nvSpPr>
        <p:spPr bwMode="auto">
          <a:xfrm>
            <a:off x="4114800" y="2894012"/>
            <a:ext cx="1524000" cy="457200"/>
          </a:xfrm>
          <a:prstGeom prst="rect">
            <a:avLst/>
          </a:prstGeom>
          <a:noFill/>
          <a:ln w="9525">
            <a:noFill/>
            <a:miter lim="800000"/>
            <a:headEnd/>
            <a:tailEnd/>
          </a:ln>
          <a:effectLst/>
        </p:spPr>
        <p:txBody>
          <a:bodyPr>
            <a:spAutoFit/>
          </a:bodyPr>
          <a:lstStyle/>
          <a:p>
            <a:pPr>
              <a:spcBef>
                <a:spcPct val="50000"/>
              </a:spcBef>
            </a:pPr>
            <a:r>
              <a:rPr lang="en-US" sz="2400" dirty="0"/>
              <a:t>1500 m</a:t>
            </a:r>
          </a:p>
        </p:txBody>
      </p:sp>
      <p:sp>
        <p:nvSpPr>
          <p:cNvPr id="224264" name="Text Box 8"/>
          <p:cNvSpPr txBox="1">
            <a:spLocks noChangeArrowheads="1"/>
          </p:cNvSpPr>
          <p:nvPr/>
        </p:nvSpPr>
        <p:spPr bwMode="auto">
          <a:xfrm>
            <a:off x="5867400" y="4341812"/>
            <a:ext cx="1524000" cy="457200"/>
          </a:xfrm>
          <a:prstGeom prst="rect">
            <a:avLst/>
          </a:prstGeom>
          <a:noFill/>
          <a:ln w="9525">
            <a:noFill/>
            <a:miter lim="800000"/>
            <a:headEnd/>
            <a:tailEnd/>
          </a:ln>
          <a:effectLst/>
        </p:spPr>
        <p:txBody>
          <a:bodyPr>
            <a:spAutoFit/>
          </a:bodyPr>
          <a:lstStyle/>
          <a:p>
            <a:pPr>
              <a:spcBef>
                <a:spcPct val="50000"/>
              </a:spcBef>
            </a:pPr>
            <a:r>
              <a:rPr lang="en-US" sz="2400" dirty="0"/>
              <a:t>9 km</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188720" y="0"/>
          <a:ext cx="5059684" cy="6858001"/>
        </p:xfrm>
        <a:graphic>
          <a:graphicData uri="http://schemas.openxmlformats.org/drawingml/2006/table">
            <a:tbl>
              <a:tblPr/>
              <a:tblGrid>
                <a:gridCol w="1264921"/>
                <a:gridCol w="1264921"/>
                <a:gridCol w="1264921"/>
                <a:gridCol w="1264921"/>
              </a:tblGrid>
              <a:tr h="868834">
                <a:tc>
                  <a:txBody>
                    <a:bodyPr/>
                    <a:lstStyle/>
                    <a:p>
                      <a:pPr algn="l"/>
                      <a:r>
                        <a:rPr lang="en-US" sz="1800" dirty="0">
                          <a:latin typeface="Verdana"/>
                        </a:rPr>
                        <a:t>Volcano </a:t>
                      </a:r>
                    </a:p>
                  </a:txBody>
                  <a:tcPr marL="0" marR="0" marT="0" marB="0" anchor="ctr">
                    <a:lnL>
                      <a:noFill/>
                    </a:lnL>
                    <a:lnR>
                      <a:noFill/>
                    </a:lnR>
                    <a:lnT>
                      <a:noFill/>
                    </a:lnT>
                    <a:lnB>
                      <a:noFill/>
                    </a:lnB>
                    <a:solidFill>
                      <a:srgbClr val="FFFF00"/>
                    </a:solidFill>
                  </a:tcPr>
                </a:tc>
                <a:tc>
                  <a:txBody>
                    <a:bodyPr/>
                    <a:lstStyle/>
                    <a:p>
                      <a:pPr algn="l"/>
                      <a:r>
                        <a:rPr lang="en-US" sz="1800">
                          <a:latin typeface="Verdana"/>
                        </a:rPr>
                        <a:t>Country </a:t>
                      </a:r>
                    </a:p>
                  </a:txBody>
                  <a:tcPr marL="0" marR="0" marT="0" marB="0" anchor="ctr">
                    <a:lnL>
                      <a:noFill/>
                    </a:lnL>
                    <a:lnR>
                      <a:noFill/>
                    </a:lnR>
                    <a:lnT>
                      <a:noFill/>
                    </a:lnT>
                    <a:lnB>
                      <a:noFill/>
                    </a:lnB>
                    <a:solidFill>
                      <a:srgbClr val="FFFF00"/>
                    </a:solidFill>
                  </a:tcPr>
                </a:tc>
                <a:tc>
                  <a:txBody>
                    <a:bodyPr/>
                    <a:lstStyle/>
                    <a:p>
                      <a:pPr algn="l"/>
                      <a:r>
                        <a:rPr lang="en-US" sz="1800">
                          <a:latin typeface="Verdana"/>
                        </a:rPr>
                        <a:t>Year </a:t>
                      </a:r>
                    </a:p>
                  </a:txBody>
                  <a:tcPr marL="0" marR="0" marT="0" marB="0" anchor="ctr">
                    <a:lnL>
                      <a:noFill/>
                    </a:lnL>
                    <a:lnR>
                      <a:noFill/>
                    </a:lnR>
                    <a:lnT>
                      <a:noFill/>
                    </a:lnT>
                    <a:lnB>
                      <a:noFill/>
                    </a:lnB>
                    <a:solidFill>
                      <a:srgbClr val="FFFF00"/>
                    </a:solidFill>
                  </a:tcPr>
                </a:tc>
                <a:tc>
                  <a:txBody>
                    <a:bodyPr/>
                    <a:lstStyle/>
                    <a:p>
                      <a:pPr algn="l"/>
                      <a:r>
                        <a:rPr lang="en-US" sz="1800">
                          <a:latin typeface="Verdana"/>
                        </a:rPr>
                        <a:t>Cubic km erupted </a:t>
                      </a:r>
                    </a:p>
                  </a:txBody>
                  <a:tcPr marL="0" marR="0" marT="0" marB="0" anchor="ctr">
                    <a:lnL>
                      <a:noFill/>
                    </a:lnL>
                    <a:lnR>
                      <a:noFill/>
                    </a:lnR>
                    <a:lnT>
                      <a:noFill/>
                    </a:lnT>
                    <a:lnB>
                      <a:noFill/>
                    </a:lnB>
                    <a:solidFill>
                      <a:srgbClr val="FFFF00"/>
                    </a:solidFill>
                  </a:tcPr>
                </a:tc>
              </a:tr>
              <a:tr h="579224">
                <a:tc>
                  <a:txBody>
                    <a:bodyPr/>
                    <a:lstStyle/>
                    <a:p>
                      <a:pPr algn="l"/>
                      <a:r>
                        <a:rPr lang="en-US" sz="1800">
                          <a:latin typeface="Verdana"/>
                          <a:hlinkClick r:id="rId3" action="ppaction://hlinkfile"/>
                        </a:rPr>
                        <a:t>Tambora</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dirty="0">
                          <a:latin typeface="Verdana"/>
                          <a:hlinkClick r:id="rId4" action="ppaction://hlinkfile"/>
                        </a:rPr>
                        <a:t>Indonesia</a:t>
                      </a:r>
                      <a:r>
                        <a:rPr lang="en-US" sz="1800" dirty="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rPr>
                        <a:t>1815 </a:t>
                      </a:r>
                    </a:p>
                  </a:txBody>
                  <a:tcPr marL="0" marR="0" marT="0" marB="0" anchor="ctr">
                    <a:lnL>
                      <a:noFill/>
                    </a:lnL>
                    <a:lnR>
                      <a:noFill/>
                    </a:lnR>
                    <a:lnT>
                      <a:noFill/>
                    </a:lnT>
                    <a:lnB>
                      <a:noFill/>
                    </a:lnB>
                    <a:solidFill>
                      <a:srgbClr val="FFFFCC"/>
                    </a:solidFill>
                  </a:tcPr>
                </a:tc>
                <a:tc>
                  <a:txBody>
                    <a:bodyPr/>
                    <a:lstStyle/>
                    <a:p>
                      <a:pPr algn="l"/>
                      <a:r>
                        <a:rPr lang="en-US" sz="1800">
                          <a:latin typeface="Verdana"/>
                        </a:rPr>
                        <a:t>100 </a:t>
                      </a:r>
                    </a:p>
                  </a:txBody>
                  <a:tcPr marL="0" marR="0" marT="0" marB="0" anchor="ctr">
                    <a:lnL>
                      <a:noFill/>
                    </a:lnL>
                    <a:lnR>
                      <a:noFill/>
                    </a:lnR>
                    <a:lnT>
                      <a:noFill/>
                    </a:lnT>
                    <a:lnB>
                      <a:noFill/>
                    </a:lnB>
                    <a:solidFill>
                      <a:srgbClr val="FFFFCC"/>
                    </a:solidFill>
                  </a:tcPr>
                </a:tc>
              </a:tr>
              <a:tr h="579224">
                <a:tc>
                  <a:txBody>
                    <a:bodyPr/>
                    <a:lstStyle/>
                    <a:p>
                      <a:pPr algn="l"/>
                      <a:r>
                        <a:rPr lang="en-US" sz="1800">
                          <a:latin typeface="Verdana"/>
                          <a:hlinkClick r:id="rId5" action="ppaction://hlinkfile"/>
                        </a:rPr>
                        <a:t>Taupo</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hlinkClick r:id="rId6" action="ppaction://hlinkfile"/>
                        </a:rPr>
                        <a:t>New Zealand</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rPr>
                        <a:t>186 AD </a:t>
                      </a:r>
                    </a:p>
                  </a:txBody>
                  <a:tcPr marL="0" marR="0" marT="0" marB="0" anchor="ctr">
                    <a:lnL>
                      <a:noFill/>
                    </a:lnL>
                    <a:lnR>
                      <a:noFill/>
                    </a:lnR>
                    <a:lnT>
                      <a:noFill/>
                    </a:lnT>
                    <a:lnB>
                      <a:noFill/>
                    </a:lnB>
                    <a:solidFill>
                      <a:srgbClr val="FFFFCC"/>
                    </a:solidFill>
                  </a:tcPr>
                </a:tc>
                <a:tc>
                  <a:txBody>
                    <a:bodyPr/>
                    <a:lstStyle/>
                    <a:p>
                      <a:pPr algn="l"/>
                      <a:r>
                        <a:rPr lang="en-US" sz="1800">
                          <a:latin typeface="Verdana"/>
                        </a:rPr>
                        <a:t>100 </a:t>
                      </a:r>
                    </a:p>
                  </a:txBody>
                  <a:tcPr marL="0" marR="0" marT="0" marB="0" anchor="ctr">
                    <a:lnL>
                      <a:noFill/>
                    </a:lnL>
                    <a:lnR>
                      <a:noFill/>
                    </a:lnR>
                    <a:lnT>
                      <a:noFill/>
                    </a:lnT>
                    <a:lnB>
                      <a:noFill/>
                    </a:lnB>
                    <a:solidFill>
                      <a:srgbClr val="FFFFCC"/>
                    </a:solidFill>
                  </a:tcPr>
                </a:tc>
              </a:tr>
              <a:tr h="868834">
                <a:tc>
                  <a:txBody>
                    <a:bodyPr/>
                    <a:lstStyle/>
                    <a:p>
                      <a:pPr algn="l"/>
                      <a:r>
                        <a:rPr lang="en-US" sz="1800">
                          <a:latin typeface="Verdana"/>
                          <a:hlinkClick r:id="rId7" action="ppaction://hlinkfile"/>
                        </a:rPr>
                        <a:t>Kurile Lake</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hlinkClick r:id="rId8" action="ppaction://hlinkfile"/>
                        </a:rPr>
                        <a:t>Kamchatka, Russia</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rPr>
                        <a:t>6640 BC </a:t>
                      </a:r>
                    </a:p>
                  </a:txBody>
                  <a:tcPr marL="0" marR="0" marT="0" marB="0" anchor="ctr">
                    <a:lnL>
                      <a:noFill/>
                    </a:lnL>
                    <a:lnR>
                      <a:noFill/>
                    </a:lnR>
                    <a:lnT>
                      <a:noFill/>
                    </a:lnT>
                    <a:lnB>
                      <a:noFill/>
                    </a:lnB>
                    <a:solidFill>
                      <a:srgbClr val="FFFFCC"/>
                    </a:solidFill>
                  </a:tcPr>
                </a:tc>
                <a:tc>
                  <a:txBody>
                    <a:bodyPr/>
                    <a:lstStyle/>
                    <a:p>
                      <a:pPr algn="l"/>
                      <a:r>
                        <a:rPr lang="en-US" sz="1800">
                          <a:latin typeface="Verdana"/>
                        </a:rPr>
                        <a:t>70-80 </a:t>
                      </a:r>
                    </a:p>
                  </a:txBody>
                  <a:tcPr marL="0" marR="0" marT="0" marB="0" anchor="ctr">
                    <a:lnL>
                      <a:noFill/>
                    </a:lnL>
                    <a:lnR>
                      <a:noFill/>
                    </a:lnR>
                    <a:lnT>
                      <a:noFill/>
                    </a:lnT>
                    <a:lnB>
                      <a:noFill/>
                    </a:lnB>
                    <a:solidFill>
                      <a:srgbClr val="FFFFCC"/>
                    </a:solidFill>
                  </a:tcPr>
                </a:tc>
              </a:tr>
              <a:tr h="579224">
                <a:tc>
                  <a:txBody>
                    <a:bodyPr/>
                    <a:lstStyle/>
                    <a:p>
                      <a:pPr algn="l"/>
                      <a:r>
                        <a:rPr lang="en-US" sz="1800">
                          <a:latin typeface="Verdana"/>
                          <a:hlinkClick r:id="rId9" action="ppaction://hlinkfile"/>
                        </a:rPr>
                        <a:t>Aniakchak</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hlinkClick r:id="rId10" action="ppaction://hlinkfile"/>
                        </a:rPr>
                        <a:t>Alaska</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rPr>
                        <a:t>3450 yr ago </a:t>
                      </a:r>
                    </a:p>
                  </a:txBody>
                  <a:tcPr marL="0" marR="0" marT="0" marB="0" anchor="ctr">
                    <a:lnL>
                      <a:noFill/>
                    </a:lnL>
                    <a:lnR>
                      <a:noFill/>
                    </a:lnR>
                    <a:lnT>
                      <a:noFill/>
                    </a:lnT>
                    <a:lnB>
                      <a:noFill/>
                    </a:lnB>
                    <a:solidFill>
                      <a:srgbClr val="FFFFCC"/>
                    </a:solidFill>
                  </a:tcPr>
                </a:tc>
                <a:tc>
                  <a:txBody>
                    <a:bodyPr/>
                    <a:lstStyle/>
                    <a:p>
                      <a:pPr algn="l"/>
                      <a:r>
                        <a:rPr lang="en-US" sz="1800" dirty="0">
                          <a:latin typeface="Verdana"/>
                        </a:rPr>
                        <a:t>50 </a:t>
                      </a:r>
                    </a:p>
                  </a:txBody>
                  <a:tcPr marL="0" marR="0" marT="0" marB="0" anchor="ctr">
                    <a:lnL>
                      <a:noFill/>
                    </a:lnL>
                    <a:lnR>
                      <a:noFill/>
                    </a:lnR>
                    <a:lnT>
                      <a:noFill/>
                    </a:lnT>
                    <a:lnB>
                      <a:noFill/>
                    </a:lnB>
                    <a:solidFill>
                      <a:srgbClr val="FFFFCC"/>
                    </a:solidFill>
                  </a:tcPr>
                </a:tc>
              </a:tr>
              <a:tr h="579224">
                <a:tc>
                  <a:txBody>
                    <a:bodyPr/>
                    <a:lstStyle/>
                    <a:p>
                      <a:pPr algn="l"/>
                      <a:r>
                        <a:rPr lang="en-US" sz="1800">
                          <a:latin typeface="Verdana"/>
                          <a:hlinkClick r:id="rId11" action="ppaction://hlinkfile"/>
                        </a:rPr>
                        <a:t>Crater Lake</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hlinkClick r:id="rId12" action="ppaction://hlinkfile"/>
                        </a:rPr>
                        <a:t>USA</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dirty="0">
                          <a:latin typeface="Verdana"/>
                        </a:rPr>
                        <a:t>6850 ago </a:t>
                      </a:r>
                    </a:p>
                  </a:txBody>
                  <a:tcPr marL="0" marR="0" marT="0" marB="0" anchor="ctr">
                    <a:lnL>
                      <a:noFill/>
                    </a:lnL>
                    <a:lnR>
                      <a:noFill/>
                    </a:lnR>
                    <a:lnT>
                      <a:noFill/>
                    </a:lnT>
                    <a:lnB>
                      <a:noFill/>
                    </a:lnB>
                    <a:solidFill>
                      <a:srgbClr val="FFFFCC"/>
                    </a:solidFill>
                  </a:tcPr>
                </a:tc>
                <a:tc>
                  <a:txBody>
                    <a:bodyPr/>
                    <a:lstStyle/>
                    <a:p>
                      <a:pPr algn="l"/>
                      <a:r>
                        <a:rPr lang="en-US" sz="1800" b="1" dirty="0">
                          <a:latin typeface="Verdana"/>
                        </a:rPr>
                        <a:t>30-40</a:t>
                      </a:r>
                      <a:r>
                        <a:rPr lang="en-US" sz="1800" dirty="0">
                          <a:latin typeface="Verdana"/>
                        </a:rPr>
                        <a:t> </a:t>
                      </a:r>
                    </a:p>
                  </a:txBody>
                  <a:tcPr marL="0" marR="0" marT="0" marB="0" anchor="ctr">
                    <a:lnL>
                      <a:noFill/>
                    </a:lnL>
                    <a:lnR>
                      <a:noFill/>
                    </a:lnR>
                    <a:lnT>
                      <a:noFill/>
                    </a:lnT>
                    <a:lnB>
                      <a:noFill/>
                    </a:lnB>
                    <a:solidFill>
                      <a:srgbClr val="FFFFCC"/>
                    </a:solidFill>
                  </a:tcPr>
                </a:tc>
              </a:tr>
              <a:tr h="579224">
                <a:tc>
                  <a:txBody>
                    <a:bodyPr/>
                    <a:lstStyle/>
                    <a:p>
                      <a:pPr algn="l"/>
                      <a:r>
                        <a:rPr lang="en-US" sz="1800">
                          <a:latin typeface="Verdana"/>
                          <a:hlinkClick r:id="rId13" action="ppaction://hlinkfile"/>
                        </a:rPr>
                        <a:t>Kikai-Akahoya</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hlinkClick r:id="rId14" action="ppaction://hlinkfile"/>
                        </a:rPr>
                        <a:t>Japan</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rPr>
                        <a:t>6300 ago </a:t>
                      </a:r>
                    </a:p>
                  </a:txBody>
                  <a:tcPr marL="0" marR="0" marT="0" marB="0" anchor="ctr">
                    <a:lnL>
                      <a:noFill/>
                    </a:lnL>
                    <a:lnR>
                      <a:noFill/>
                    </a:lnR>
                    <a:lnT>
                      <a:noFill/>
                    </a:lnT>
                    <a:lnB>
                      <a:noFill/>
                    </a:lnB>
                    <a:solidFill>
                      <a:srgbClr val="FFFFCC"/>
                    </a:solidFill>
                  </a:tcPr>
                </a:tc>
                <a:tc>
                  <a:txBody>
                    <a:bodyPr/>
                    <a:lstStyle/>
                    <a:p>
                      <a:pPr algn="l"/>
                      <a:r>
                        <a:rPr lang="en-US" sz="1800">
                          <a:latin typeface="Verdana"/>
                        </a:rPr>
                        <a:t>30-40 </a:t>
                      </a:r>
                    </a:p>
                  </a:txBody>
                  <a:tcPr marL="0" marR="0" marT="0" marB="0" anchor="ctr">
                    <a:lnL>
                      <a:noFill/>
                    </a:lnL>
                    <a:lnR>
                      <a:noFill/>
                    </a:lnR>
                    <a:lnT>
                      <a:noFill/>
                    </a:lnT>
                    <a:lnB>
                      <a:noFill/>
                    </a:lnB>
                    <a:solidFill>
                      <a:srgbClr val="FFFFCC"/>
                    </a:solidFill>
                  </a:tcPr>
                </a:tc>
              </a:tr>
              <a:tr h="289610">
                <a:tc>
                  <a:txBody>
                    <a:bodyPr/>
                    <a:lstStyle/>
                    <a:p>
                      <a:pPr algn="l"/>
                      <a:r>
                        <a:rPr lang="en-US" sz="1800">
                          <a:latin typeface="Verdana"/>
                          <a:hlinkClick r:id="rId15" action="ppaction://hlinkfile"/>
                        </a:rPr>
                        <a:t>Kuwae</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hlinkClick r:id="rId16" action="ppaction://hlinkfile"/>
                        </a:rPr>
                        <a:t>Vanuatu</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rPr>
                        <a:t>1452 </a:t>
                      </a:r>
                    </a:p>
                  </a:txBody>
                  <a:tcPr marL="0" marR="0" marT="0" marB="0" anchor="ctr">
                    <a:lnL>
                      <a:noFill/>
                    </a:lnL>
                    <a:lnR>
                      <a:noFill/>
                    </a:lnR>
                    <a:lnT>
                      <a:noFill/>
                    </a:lnT>
                    <a:lnB>
                      <a:noFill/>
                    </a:lnB>
                    <a:solidFill>
                      <a:srgbClr val="FFFFCC"/>
                    </a:solidFill>
                  </a:tcPr>
                </a:tc>
                <a:tc>
                  <a:txBody>
                    <a:bodyPr/>
                    <a:lstStyle/>
                    <a:p>
                      <a:pPr algn="l"/>
                      <a:r>
                        <a:rPr lang="en-US" sz="1800" dirty="0">
                          <a:latin typeface="Verdana"/>
                        </a:rPr>
                        <a:t>32-39 </a:t>
                      </a:r>
                    </a:p>
                  </a:txBody>
                  <a:tcPr marL="0" marR="0" marT="0" marB="0" anchor="ctr">
                    <a:lnL>
                      <a:noFill/>
                    </a:lnL>
                    <a:lnR>
                      <a:noFill/>
                    </a:lnR>
                    <a:lnT>
                      <a:noFill/>
                    </a:lnT>
                    <a:lnB>
                      <a:noFill/>
                    </a:lnB>
                    <a:solidFill>
                      <a:srgbClr val="FFFFCC"/>
                    </a:solidFill>
                  </a:tcPr>
                </a:tc>
              </a:tr>
              <a:tr h="579224">
                <a:tc>
                  <a:txBody>
                    <a:bodyPr/>
                    <a:lstStyle/>
                    <a:p>
                      <a:pPr algn="l"/>
                      <a:r>
                        <a:rPr lang="en-US" sz="1800">
                          <a:latin typeface="Verdana"/>
                          <a:hlinkClick r:id="rId17" action="ppaction://hlinkfile"/>
                        </a:rPr>
                        <a:t>Santorini</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hlinkClick r:id="rId18" action="ppaction://hlinkfile"/>
                        </a:rPr>
                        <a:t>Greece</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dirty="0">
                          <a:latin typeface="Verdana"/>
                        </a:rPr>
                        <a:t>3600 ago </a:t>
                      </a:r>
                    </a:p>
                  </a:txBody>
                  <a:tcPr marL="0" marR="0" marT="0" marB="0" anchor="ctr">
                    <a:lnL>
                      <a:noFill/>
                    </a:lnL>
                    <a:lnR>
                      <a:noFill/>
                    </a:lnR>
                    <a:lnT>
                      <a:noFill/>
                    </a:lnT>
                    <a:lnB>
                      <a:noFill/>
                    </a:lnB>
                    <a:solidFill>
                      <a:srgbClr val="FFFFCC"/>
                    </a:solidFill>
                  </a:tcPr>
                </a:tc>
                <a:tc>
                  <a:txBody>
                    <a:bodyPr/>
                    <a:lstStyle/>
                    <a:p>
                      <a:pPr algn="l"/>
                      <a:r>
                        <a:rPr lang="en-US" sz="1800">
                          <a:latin typeface="Verdana"/>
                        </a:rPr>
                        <a:t>30-33 </a:t>
                      </a:r>
                    </a:p>
                  </a:txBody>
                  <a:tcPr marL="0" marR="0" marT="0" marB="0" anchor="ctr">
                    <a:lnL>
                      <a:noFill/>
                    </a:lnL>
                    <a:lnR>
                      <a:noFill/>
                    </a:lnR>
                    <a:lnT>
                      <a:noFill/>
                    </a:lnT>
                    <a:lnB>
                      <a:noFill/>
                    </a:lnB>
                    <a:solidFill>
                      <a:srgbClr val="FFFFCC"/>
                    </a:solidFill>
                  </a:tcPr>
                </a:tc>
              </a:tr>
              <a:tr h="289610">
                <a:tc>
                  <a:txBody>
                    <a:bodyPr/>
                    <a:lstStyle/>
                    <a:p>
                      <a:pPr algn="l"/>
                      <a:r>
                        <a:rPr lang="en-US" sz="1800">
                          <a:latin typeface="Verdana"/>
                          <a:hlinkClick r:id="rId19" action="ppaction://hlinkfile"/>
                        </a:rPr>
                        <a:t>Ambrym</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hlinkClick r:id="rId16" action="ppaction://hlinkfile"/>
                        </a:rPr>
                        <a:t>Vanuatu</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rPr>
                        <a:t>50 AD </a:t>
                      </a:r>
                    </a:p>
                  </a:txBody>
                  <a:tcPr marL="0" marR="0" marT="0" marB="0" anchor="ctr">
                    <a:lnL>
                      <a:noFill/>
                    </a:lnL>
                    <a:lnR>
                      <a:noFill/>
                    </a:lnR>
                    <a:lnT>
                      <a:noFill/>
                    </a:lnT>
                    <a:lnB>
                      <a:noFill/>
                    </a:lnB>
                    <a:solidFill>
                      <a:srgbClr val="FFFFCC"/>
                    </a:solidFill>
                  </a:tcPr>
                </a:tc>
                <a:tc>
                  <a:txBody>
                    <a:bodyPr/>
                    <a:lstStyle/>
                    <a:p>
                      <a:pPr algn="l"/>
                      <a:r>
                        <a:rPr lang="en-US" sz="1800" dirty="0">
                          <a:latin typeface="Verdana"/>
                        </a:rPr>
                        <a:t>19-25 </a:t>
                      </a:r>
                    </a:p>
                  </a:txBody>
                  <a:tcPr marL="0" marR="0" marT="0" marB="0" anchor="ctr">
                    <a:lnL>
                      <a:noFill/>
                    </a:lnL>
                    <a:lnR>
                      <a:noFill/>
                    </a:lnR>
                    <a:lnT>
                      <a:noFill/>
                    </a:lnT>
                    <a:lnB>
                      <a:noFill/>
                    </a:lnB>
                    <a:solidFill>
                      <a:srgbClr val="FFFFCC"/>
                    </a:solidFill>
                  </a:tcPr>
                </a:tc>
              </a:tr>
              <a:tr h="289610">
                <a:tc>
                  <a:txBody>
                    <a:bodyPr/>
                    <a:lstStyle/>
                    <a:p>
                      <a:r>
                        <a:rPr lang="en-US" sz="1800">
                          <a:latin typeface="Tahoma"/>
                          <a:hlinkClick r:id="rId20" action="ppaction://hlinkfile"/>
                        </a:rPr>
                        <a:t>Krakatau</a:t>
                      </a:r>
                      <a:endParaRPr lang="en-US" sz="1800"/>
                    </a:p>
                  </a:txBody>
                  <a:tcPr marL="0" marR="0" marT="0" marB="0" anchor="ctr">
                    <a:lnL>
                      <a:noFill/>
                    </a:lnL>
                    <a:lnR>
                      <a:noFill/>
                    </a:lnR>
                    <a:lnT>
                      <a:noFill/>
                    </a:lnT>
                    <a:lnB>
                      <a:noFill/>
                    </a:lnB>
                    <a:solidFill>
                      <a:srgbClr val="FFFFCC"/>
                    </a:solidFill>
                  </a:tcPr>
                </a:tc>
                <a:tc>
                  <a:txBody>
                    <a:bodyPr/>
                    <a:lstStyle/>
                    <a:p>
                      <a:r>
                        <a:rPr lang="en-US" sz="1800">
                          <a:latin typeface="Tahoma"/>
                          <a:hlinkClick r:id="rId21" action="ppaction://hlinkfile"/>
                        </a:rPr>
                        <a:t>Indonesia</a:t>
                      </a:r>
                      <a:endParaRPr lang="en-US" sz="1800"/>
                    </a:p>
                  </a:txBody>
                  <a:tcPr marL="0" marR="0" marT="0" marB="0" anchor="ctr">
                    <a:lnL>
                      <a:noFill/>
                    </a:lnL>
                    <a:lnR>
                      <a:noFill/>
                    </a:lnR>
                    <a:lnT>
                      <a:noFill/>
                    </a:lnT>
                    <a:lnB>
                      <a:noFill/>
                    </a:lnB>
                    <a:solidFill>
                      <a:srgbClr val="FFFFCC"/>
                    </a:solidFill>
                  </a:tcPr>
                </a:tc>
                <a:tc>
                  <a:txBody>
                    <a:bodyPr/>
                    <a:lstStyle/>
                    <a:p>
                      <a:r>
                        <a:rPr lang="en-US" sz="1800">
                          <a:latin typeface="Tahoma"/>
                        </a:rPr>
                        <a:t>1883</a:t>
                      </a:r>
                      <a:endParaRPr lang="en-US" sz="1800"/>
                    </a:p>
                  </a:txBody>
                  <a:tcPr marL="0" marR="0" marT="0" marB="0" anchor="ctr">
                    <a:lnL>
                      <a:noFill/>
                    </a:lnL>
                    <a:lnR>
                      <a:noFill/>
                    </a:lnR>
                    <a:lnT>
                      <a:noFill/>
                    </a:lnT>
                    <a:lnB>
                      <a:noFill/>
                    </a:lnB>
                    <a:solidFill>
                      <a:srgbClr val="FFFFCC"/>
                    </a:solidFill>
                  </a:tcPr>
                </a:tc>
                <a:tc>
                  <a:txBody>
                    <a:bodyPr/>
                    <a:lstStyle/>
                    <a:p>
                      <a:r>
                        <a:rPr lang="en-US" sz="1800">
                          <a:latin typeface="Tahoma"/>
                        </a:rPr>
                        <a:t>18</a:t>
                      </a:r>
                      <a:endParaRPr lang="en-US" sz="1800"/>
                    </a:p>
                  </a:txBody>
                  <a:tcPr marL="0" marR="0" marT="0" marB="0" anchor="ctr">
                    <a:lnL>
                      <a:noFill/>
                    </a:lnL>
                    <a:lnR>
                      <a:noFill/>
                    </a:lnR>
                    <a:lnT>
                      <a:noFill/>
                    </a:lnT>
                    <a:lnB>
                      <a:noFill/>
                    </a:lnB>
                    <a:solidFill>
                      <a:srgbClr val="FFFFCC"/>
                    </a:solidFill>
                  </a:tcPr>
                </a:tc>
              </a:tr>
              <a:tr h="289610">
                <a:tc>
                  <a:txBody>
                    <a:bodyPr/>
                    <a:lstStyle/>
                    <a:p>
                      <a:pPr algn="l"/>
                      <a:r>
                        <a:rPr lang="en-US" sz="1800">
                          <a:latin typeface="Verdana"/>
                          <a:hlinkClick r:id="rId22" action="ppaction://hlinkfile"/>
                        </a:rPr>
                        <a:t>Katmai</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hlinkClick r:id="rId10" action="ppaction://hlinkfile"/>
                        </a:rPr>
                        <a:t>Alaska</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rPr>
                        <a:t>1912 </a:t>
                      </a:r>
                    </a:p>
                  </a:txBody>
                  <a:tcPr marL="0" marR="0" marT="0" marB="0" anchor="ctr">
                    <a:lnL>
                      <a:noFill/>
                    </a:lnL>
                    <a:lnR>
                      <a:noFill/>
                    </a:lnR>
                    <a:lnT>
                      <a:noFill/>
                    </a:lnT>
                    <a:lnB>
                      <a:noFill/>
                    </a:lnB>
                    <a:solidFill>
                      <a:srgbClr val="FFFFCC"/>
                    </a:solidFill>
                  </a:tcPr>
                </a:tc>
                <a:tc>
                  <a:txBody>
                    <a:bodyPr/>
                    <a:lstStyle/>
                    <a:p>
                      <a:pPr algn="l"/>
                      <a:r>
                        <a:rPr lang="en-US" sz="1800">
                          <a:latin typeface="Verdana"/>
                        </a:rPr>
                        <a:t>12 </a:t>
                      </a:r>
                    </a:p>
                  </a:txBody>
                  <a:tcPr marL="0" marR="0" marT="0" marB="0" anchor="ctr">
                    <a:lnL>
                      <a:noFill/>
                    </a:lnL>
                    <a:lnR>
                      <a:noFill/>
                    </a:lnR>
                    <a:lnT>
                      <a:noFill/>
                    </a:lnT>
                    <a:lnB>
                      <a:noFill/>
                    </a:lnB>
                    <a:solidFill>
                      <a:srgbClr val="FFFFCC"/>
                    </a:solidFill>
                  </a:tcPr>
                </a:tc>
              </a:tr>
              <a:tr h="486549">
                <a:tc>
                  <a:txBody>
                    <a:bodyPr/>
                    <a:lstStyle/>
                    <a:p>
                      <a:pPr algn="l"/>
                      <a:r>
                        <a:rPr lang="en-US" sz="1800">
                          <a:latin typeface="Verdana"/>
                          <a:hlinkClick r:id="rId23" action="ppaction://hlinkfile"/>
                        </a:rPr>
                        <a:t>Pinatubo</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hlinkClick r:id="rId24" action="ppaction://hlinkfile"/>
                        </a:rPr>
                        <a:t>Philippines</a:t>
                      </a:r>
                      <a:r>
                        <a:rPr lang="en-US" sz="1800">
                          <a:latin typeface="Verdana"/>
                        </a:rPr>
                        <a:t> </a:t>
                      </a:r>
                    </a:p>
                  </a:txBody>
                  <a:tcPr marL="0" marR="0" marT="0" marB="0" anchor="ctr">
                    <a:lnL>
                      <a:noFill/>
                    </a:lnL>
                    <a:lnR>
                      <a:noFill/>
                    </a:lnR>
                    <a:lnT>
                      <a:noFill/>
                    </a:lnT>
                    <a:lnB>
                      <a:noFill/>
                    </a:lnB>
                    <a:solidFill>
                      <a:srgbClr val="FFFFCC"/>
                    </a:solidFill>
                  </a:tcPr>
                </a:tc>
                <a:tc>
                  <a:txBody>
                    <a:bodyPr/>
                    <a:lstStyle/>
                    <a:p>
                      <a:pPr algn="l"/>
                      <a:r>
                        <a:rPr lang="en-US" sz="1800">
                          <a:latin typeface="Verdana"/>
                        </a:rPr>
                        <a:t>1991 </a:t>
                      </a:r>
                    </a:p>
                  </a:txBody>
                  <a:tcPr marL="0" marR="0" marT="0" marB="0" anchor="ctr">
                    <a:lnL>
                      <a:noFill/>
                    </a:lnL>
                    <a:lnR>
                      <a:noFill/>
                    </a:lnR>
                    <a:lnT>
                      <a:noFill/>
                    </a:lnT>
                    <a:lnB>
                      <a:noFill/>
                    </a:lnB>
                    <a:solidFill>
                      <a:srgbClr val="FFFFCC"/>
                    </a:solidFill>
                  </a:tcPr>
                </a:tc>
                <a:tc>
                  <a:txBody>
                    <a:bodyPr/>
                    <a:lstStyle/>
                    <a:p>
                      <a:pPr algn="l"/>
                      <a:r>
                        <a:rPr lang="en-US" sz="1800" dirty="0">
                          <a:latin typeface="Verdana"/>
                        </a:rPr>
                        <a:t>10 </a:t>
                      </a:r>
                    </a:p>
                  </a:txBody>
                  <a:tcPr marL="0" marR="0" marT="0" marB="0" anchor="ctr">
                    <a:lnL>
                      <a:noFill/>
                    </a:lnL>
                    <a:lnR>
                      <a:noFill/>
                    </a:lnR>
                    <a:lnT>
                      <a:noFill/>
                    </a:lnT>
                    <a:lnB>
                      <a:noFill/>
                    </a:lnB>
                    <a:solidFill>
                      <a:srgbClr val="FFFFCC"/>
                    </a:solidFill>
                  </a:tcPr>
                </a:tc>
              </a:tr>
            </a:tbl>
          </a:graphicData>
        </a:graphic>
      </p:graphicFrame>
      <p:sp>
        <p:nvSpPr>
          <p:cNvPr id="4" name="Text Box 3"/>
          <p:cNvSpPr txBox="1">
            <a:spLocks noChangeArrowheads="1"/>
          </p:cNvSpPr>
          <p:nvPr/>
        </p:nvSpPr>
        <p:spPr bwMode="auto">
          <a:xfrm>
            <a:off x="6583680" y="3429000"/>
            <a:ext cx="1676400" cy="584775"/>
          </a:xfrm>
          <a:prstGeom prst="rect">
            <a:avLst/>
          </a:prstGeom>
          <a:noFill/>
          <a:ln w="9525">
            <a:noFill/>
            <a:miter lim="800000"/>
            <a:headEnd/>
            <a:tailEnd/>
          </a:ln>
          <a:effectLst/>
        </p:spPr>
        <p:txBody>
          <a:bodyPr wrap="square">
            <a:spAutoFit/>
          </a:bodyPr>
          <a:lstStyle/>
          <a:p>
            <a:pPr>
              <a:spcBef>
                <a:spcPct val="50000"/>
              </a:spcBef>
            </a:pPr>
            <a:r>
              <a:rPr lang="en-US" dirty="0" smtClean="0"/>
              <a:t>32 km3</a:t>
            </a:r>
            <a:endParaRPr lang="en-US" dirty="0"/>
          </a:p>
        </p:txBody>
      </p:sp>
      <p:cxnSp>
        <p:nvCxnSpPr>
          <p:cNvPr id="5" name="Straight Arrow Connector 4"/>
          <p:cNvCxnSpPr>
            <a:stCxn id="4" idx="1"/>
          </p:cNvCxnSpPr>
          <p:nvPr/>
        </p:nvCxnSpPr>
        <p:spPr bwMode="auto">
          <a:xfrm rot="10800000" flipV="1">
            <a:off x="5852160" y="3721388"/>
            <a:ext cx="731520" cy="27652"/>
          </a:xfrm>
          <a:prstGeom prst="straightConnector1">
            <a:avLst/>
          </a:prstGeom>
          <a:solidFill>
            <a:schemeClr val="accent1"/>
          </a:solidFill>
          <a:ln w="50800" cap="flat" cmpd="sng" algn="ctr">
            <a:solidFill>
              <a:schemeClr val="bg1"/>
            </a:solidFill>
            <a:prstDash val="solid"/>
            <a:round/>
            <a:headEnd type="none" w="med" len="med"/>
            <a:tailEnd type="triangle"/>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rater Lake 2-5-53NPS"/>
          <p:cNvPicPr>
            <a:picLocks noChangeAspect="1" noChangeArrowheads="1"/>
          </p:cNvPicPr>
          <p:nvPr/>
        </p:nvPicPr>
        <p:blipFill>
          <a:blip r:embed="rId3"/>
          <a:srcRect/>
          <a:stretch>
            <a:fillRect/>
          </a:stretch>
        </p:blipFill>
        <p:spPr bwMode="auto">
          <a:xfrm>
            <a:off x="0" y="0"/>
            <a:ext cx="9144000" cy="6057900"/>
          </a:xfrm>
          <a:prstGeom prst="rect">
            <a:avLst/>
          </a:prstGeom>
          <a:noFill/>
        </p:spPr>
      </p:pic>
      <p:sp>
        <p:nvSpPr>
          <p:cNvPr id="137219" name="Text Box 3"/>
          <p:cNvSpPr txBox="1">
            <a:spLocks noChangeArrowheads="1"/>
          </p:cNvSpPr>
          <p:nvPr/>
        </p:nvSpPr>
        <p:spPr bwMode="auto">
          <a:xfrm>
            <a:off x="0" y="6096000"/>
            <a:ext cx="9144000" cy="579438"/>
          </a:xfrm>
          <a:prstGeom prst="rect">
            <a:avLst/>
          </a:prstGeom>
          <a:noFill/>
          <a:ln w="9525">
            <a:noFill/>
            <a:miter lim="800000"/>
            <a:headEnd/>
            <a:tailEnd/>
          </a:ln>
          <a:effectLst/>
        </p:spPr>
        <p:txBody>
          <a:bodyPr>
            <a:spAutoFit/>
          </a:bodyPr>
          <a:lstStyle/>
          <a:p>
            <a:pPr>
              <a:spcBef>
                <a:spcPct val="50000"/>
              </a:spcBef>
            </a:pPr>
            <a:r>
              <a:rPr lang="en-US" dirty="0"/>
              <a:t>Pumice Desert (Mt. Mazama’s handiwork)</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Crater Lake 2-7-41NPS"/>
          <p:cNvPicPr>
            <a:picLocks noChangeAspect="1" noChangeArrowheads="1"/>
          </p:cNvPicPr>
          <p:nvPr/>
        </p:nvPicPr>
        <p:blipFill>
          <a:blip r:embed="rId3"/>
          <a:srcRect/>
          <a:stretch>
            <a:fillRect/>
          </a:stretch>
        </p:blipFill>
        <p:spPr bwMode="auto">
          <a:xfrm>
            <a:off x="0" y="855662"/>
            <a:ext cx="9144000" cy="6002338"/>
          </a:xfrm>
          <a:prstGeom prst="rect">
            <a:avLst/>
          </a:prstGeom>
          <a:noFill/>
        </p:spPr>
      </p:pic>
      <p:sp>
        <p:nvSpPr>
          <p:cNvPr id="141315" name="Text Box 3"/>
          <p:cNvSpPr txBox="1">
            <a:spLocks noChangeArrowheads="1"/>
          </p:cNvSpPr>
          <p:nvPr/>
        </p:nvSpPr>
        <p:spPr bwMode="auto">
          <a:xfrm>
            <a:off x="0" y="121920"/>
            <a:ext cx="9144000" cy="579438"/>
          </a:xfrm>
          <a:prstGeom prst="rect">
            <a:avLst/>
          </a:prstGeom>
          <a:noFill/>
          <a:ln w="9525">
            <a:noFill/>
            <a:miter lim="800000"/>
            <a:headEnd/>
            <a:tailEnd/>
          </a:ln>
          <a:effectLst/>
        </p:spPr>
        <p:txBody>
          <a:bodyPr>
            <a:spAutoFit/>
          </a:bodyPr>
          <a:lstStyle/>
          <a:p>
            <a:pPr>
              <a:spcBef>
                <a:spcPct val="50000"/>
              </a:spcBef>
            </a:pPr>
            <a:r>
              <a:rPr lang="en-US" dirty="0"/>
              <a:t>Lava bombs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ouse Hill.jpg"/>
          <p:cNvPicPr>
            <a:picLocks noChangeAspect="1"/>
          </p:cNvPicPr>
          <p:nvPr/>
        </p:nvPicPr>
        <p:blipFill>
          <a:blip r:embed="rId3"/>
          <a:stretch>
            <a:fillRect/>
          </a:stretch>
        </p:blipFill>
        <p:spPr>
          <a:xfrm>
            <a:off x="0" y="71437"/>
            <a:ext cx="9144000" cy="6715125"/>
          </a:xfrm>
          <a:prstGeom prst="rect">
            <a:avLst/>
          </a:prstGeom>
        </p:spPr>
      </p:pic>
      <p:sp>
        <p:nvSpPr>
          <p:cNvPr id="3" name="TextBox 2"/>
          <p:cNvSpPr txBox="1"/>
          <p:nvPr/>
        </p:nvSpPr>
        <p:spPr>
          <a:xfrm>
            <a:off x="2870200" y="3784600"/>
            <a:ext cx="28194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Grouse Hill</a:t>
            </a:r>
            <a:endParaRPr lang="en-US" dirty="0">
              <a:effectLst>
                <a:outerShdw blurRad="38100" dist="38100" dir="2700000" algn="tl">
                  <a:srgbClr val="000000">
                    <a:alpha val="43137"/>
                  </a:srgbClr>
                </a:outerShdw>
              </a:effectLst>
            </a:endParaRPr>
          </a:p>
        </p:txBody>
      </p:sp>
      <p:sp>
        <p:nvSpPr>
          <p:cNvPr id="4" name="TextBox 3"/>
          <p:cNvSpPr txBox="1"/>
          <p:nvPr/>
        </p:nvSpPr>
        <p:spPr>
          <a:xfrm rot="20698292">
            <a:off x="1430546" y="237593"/>
            <a:ext cx="2208976" cy="1077218"/>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Redcloud Cliff</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Crater Lake 02NPS"/>
          <p:cNvPicPr>
            <a:picLocks noChangeAspect="1" noChangeArrowheads="1"/>
          </p:cNvPicPr>
          <p:nvPr/>
        </p:nvPicPr>
        <p:blipFill>
          <a:blip r:embed="rId3"/>
          <a:srcRect/>
          <a:stretch>
            <a:fillRect/>
          </a:stretch>
        </p:blipFill>
        <p:spPr bwMode="auto">
          <a:xfrm>
            <a:off x="0" y="0"/>
            <a:ext cx="9144000" cy="6143625"/>
          </a:xfrm>
          <a:prstGeom prst="rect">
            <a:avLst/>
          </a:prstGeom>
          <a:noFill/>
        </p:spPr>
      </p:pic>
      <p:sp>
        <p:nvSpPr>
          <p:cNvPr id="150531" name="Text Box 3"/>
          <p:cNvSpPr txBox="1">
            <a:spLocks noChangeArrowheads="1"/>
          </p:cNvSpPr>
          <p:nvPr/>
        </p:nvSpPr>
        <p:spPr bwMode="auto">
          <a:xfrm>
            <a:off x="0" y="6278563"/>
            <a:ext cx="9144000" cy="579437"/>
          </a:xfrm>
          <a:prstGeom prst="rect">
            <a:avLst/>
          </a:prstGeom>
          <a:noFill/>
          <a:ln w="9525">
            <a:noFill/>
            <a:miter lim="800000"/>
            <a:headEnd/>
            <a:tailEnd/>
          </a:ln>
          <a:effectLst/>
        </p:spPr>
        <p:txBody>
          <a:bodyPr>
            <a:spAutoFit/>
          </a:bodyPr>
          <a:lstStyle/>
          <a:p>
            <a:pPr>
              <a:spcBef>
                <a:spcPct val="50000"/>
              </a:spcBef>
            </a:pPr>
            <a:r>
              <a:rPr lang="en-US"/>
              <a:t>The Pinnacles (fumarole-altered pyroclastics)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srcRect/>
          <a:stretch>
            <a:fillRect/>
          </a:stretch>
        </p:blipFill>
        <p:spPr bwMode="auto">
          <a:xfrm>
            <a:off x="547688" y="195263"/>
            <a:ext cx="8048625" cy="6467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1828800" y="838200"/>
            <a:ext cx="5562600" cy="579438"/>
          </a:xfrm>
          <a:prstGeom prst="rect">
            <a:avLst/>
          </a:prstGeom>
          <a:noFill/>
          <a:ln w="9525">
            <a:noFill/>
            <a:miter lim="800000"/>
            <a:headEnd/>
            <a:tailEnd/>
          </a:ln>
          <a:effectLst/>
        </p:spPr>
        <p:txBody>
          <a:bodyPr>
            <a:spAutoFit/>
          </a:bodyPr>
          <a:lstStyle/>
          <a:p>
            <a:pPr>
              <a:spcBef>
                <a:spcPct val="50000"/>
              </a:spcBef>
            </a:pPr>
            <a:r>
              <a:rPr lang="en-US" u="sng" dirty="0">
                <a:effectLst>
                  <a:outerShdw blurRad="38100" dist="38100" dir="2700000" algn="tl">
                    <a:srgbClr val="000000">
                      <a:alpha val="43137"/>
                    </a:srgbClr>
                  </a:outerShdw>
                </a:effectLst>
              </a:rPr>
              <a:t>Crater Lake History</a:t>
            </a:r>
          </a:p>
        </p:txBody>
      </p:sp>
      <p:sp>
        <p:nvSpPr>
          <p:cNvPr id="260099" name="Text Box 3"/>
          <p:cNvSpPr txBox="1">
            <a:spLocks noChangeArrowheads="1"/>
          </p:cNvSpPr>
          <p:nvPr/>
        </p:nvSpPr>
        <p:spPr bwMode="auto">
          <a:xfrm>
            <a:off x="0" y="1905000"/>
            <a:ext cx="9144000" cy="4725988"/>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dirty="0">
                <a:solidFill>
                  <a:schemeClr val="bg2"/>
                </a:solidFill>
              </a:rPr>
              <a:t> Built on older shield volcano</a:t>
            </a:r>
          </a:p>
          <a:p>
            <a:pPr marL="342900" indent="-342900" algn="l">
              <a:spcBef>
                <a:spcPct val="50000"/>
              </a:spcBef>
              <a:buFontTx/>
              <a:buAutoNum type="arabicPeriod"/>
            </a:pPr>
            <a:r>
              <a:rPr lang="en-US" dirty="0">
                <a:solidFill>
                  <a:schemeClr val="bg2"/>
                </a:solidFill>
              </a:rPr>
              <a:t> Growth of Mt. Mazama composite volcano</a:t>
            </a:r>
          </a:p>
          <a:p>
            <a:pPr marL="342900" indent="-342900" algn="l">
              <a:spcBef>
                <a:spcPct val="50000"/>
              </a:spcBef>
              <a:buFontTx/>
              <a:buAutoNum type="arabicPeriod"/>
            </a:pPr>
            <a:r>
              <a:rPr lang="en-US" dirty="0">
                <a:solidFill>
                  <a:schemeClr val="bg2"/>
                </a:solidFill>
              </a:rPr>
              <a:t> Glacial erosion (concurrent with volcanism)</a:t>
            </a:r>
          </a:p>
          <a:p>
            <a:pPr marL="342900" indent="-342900" algn="l">
              <a:spcBef>
                <a:spcPct val="50000"/>
              </a:spcBef>
              <a:buFontTx/>
              <a:buAutoNum type="arabicPeriod"/>
            </a:pPr>
            <a:r>
              <a:rPr lang="en-US" dirty="0">
                <a:solidFill>
                  <a:schemeClr val="bg2"/>
                </a:solidFill>
              </a:rPr>
              <a:t> Explosion craters fill with domes</a:t>
            </a:r>
          </a:p>
          <a:p>
            <a:pPr marL="342900" indent="-342900" algn="l">
              <a:spcBef>
                <a:spcPct val="50000"/>
              </a:spcBef>
              <a:buFontTx/>
              <a:buAutoNum type="arabicPeriod"/>
            </a:pPr>
            <a:r>
              <a:rPr lang="en-US" dirty="0">
                <a:solidFill>
                  <a:schemeClr val="bg2"/>
                </a:solidFill>
              </a:rPr>
              <a:t> Massive eruption of Mt. Mazama and subsequent caldera formation</a:t>
            </a:r>
            <a:endParaRPr lang="en-US" dirty="0">
              <a:effectLst>
                <a:outerShdw blurRad="38100" dist="38100" dir="2700000" algn="tl">
                  <a:srgbClr val="000000">
                    <a:alpha val="43137"/>
                  </a:srgbClr>
                </a:outerShdw>
              </a:effectLst>
            </a:endParaRPr>
          </a:p>
          <a:p>
            <a:pPr marL="342900" indent="-342900" algn="l">
              <a:spcBef>
                <a:spcPct val="50000"/>
              </a:spcBef>
              <a:buFontTx/>
              <a:buAutoNum type="arabicPeriod"/>
            </a:pPr>
            <a:r>
              <a:rPr lang="en-US" dirty="0">
                <a:effectLst>
                  <a:outerShdw blurRad="38100" dist="38100" dir="2700000" algn="tl">
                    <a:srgbClr val="000000">
                      <a:alpha val="43137"/>
                    </a:srgbClr>
                  </a:outerShdw>
                </a:effectLst>
              </a:rPr>
              <a:t> Resurgent volcanism in caldera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552450" y="200025"/>
            <a:ext cx="8039100" cy="6457950"/>
          </a:xfrm>
          <a:prstGeom prst="rect">
            <a:avLst/>
          </a:prstGeom>
          <a:noFill/>
          <a:ln w="9525">
            <a:noFill/>
            <a:miter lim="800000"/>
            <a:headEnd/>
            <a:tailEnd/>
          </a:ln>
          <a:effectLst/>
        </p:spPr>
      </p:pic>
      <p:sp>
        <p:nvSpPr>
          <p:cNvPr id="3" name="TextBox 2"/>
          <p:cNvSpPr txBox="1"/>
          <p:nvPr/>
        </p:nvSpPr>
        <p:spPr>
          <a:xfrm>
            <a:off x="5760720" y="5059680"/>
            <a:ext cx="2743200" cy="1077218"/>
          </a:xfrm>
          <a:prstGeom prst="rect">
            <a:avLst/>
          </a:prstGeom>
          <a:noFill/>
        </p:spPr>
        <p:txBody>
          <a:bodyPr wrap="square" rtlCol="0">
            <a:spAutoFit/>
          </a:bodyPr>
          <a:lstStyle/>
          <a:p>
            <a:r>
              <a:rPr lang="en-US" dirty="0" smtClean="0">
                <a:solidFill>
                  <a:schemeClr val="tx1"/>
                </a:solidFill>
                <a:effectLst>
                  <a:outerShdw blurRad="38100" dist="38100" dir="2700000" algn="tl">
                    <a:srgbClr val="000000">
                      <a:alpha val="43137"/>
                    </a:srgbClr>
                  </a:outerShdw>
                </a:effectLst>
              </a:rPr>
              <a:t>Gas depleted magma</a:t>
            </a:r>
            <a:endParaRPr lang="en-US"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rater_lake_topo"/>
          <p:cNvPicPr>
            <a:picLocks noChangeAspect="1" noChangeArrowheads="1"/>
          </p:cNvPicPr>
          <p:nvPr/>
        </p:nvPicPr>
        <p:blipFill>
          <a:blip r:embed="rId3"/>
          <a:srcRect/>
          <a:stretch>
            <a:fillRect/>
          </a:stretch>
        </p:blipFill>
        <p:spPr bwMode="auto">
          <a:xfrm>
            <a:off x="0" y="-2540795"/>
            <a:ext cx="9144000" cy="11536681"/>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map_mazama_general_geologic"/>
          <p:cNvPicPr>
            <a:picLocks noChangeAspect="1" noChangeArrowheads="1"/>
          </p:cNvPicPr>
          <p:nvPr/>
        </p:nvPicPr>
        <p:blipFill>
          <a:blip r:embed="rId3"/>
          <a:srcRect/>
          <a:stretch>
            <a:fillRect/>
          </a:stretch>
        </p:blipFill>
        <p:spPr bwMode="auto">
          <a:xfrm>
            <a:off x="533400" y="0"/>
            <a:ext cx="8153400" cy="6827838"/>
          </a:xfrm>
          <a:prstGeom prst="rect">
            <a:avLst/>
          </a:prstGeom>
          <a:noFill/>
        </p:spPr>
      </p:pic>
      <p:sp>
        <p:nvSpPr>
          <p:cNvPr id="3" name="TextBox 2"/>
          <p:cNvSpPr txBox="1"/>
          <p:nvPr/>
        </p:nvSpPr>
        <p:spPr>
          <a:xfrm>
            <a:off x="533400" y="3327400"/>
            <a:ext cx="2451100" cy="1077218"/>
          </a:xfrm>
          <a:prstGeom prst="rect">
            <a:avLst/>
          </a:prstGeom>
          <a:noFill/>
        </p:spPr>
        <p:txBody>
          <a:bodyPr wrap="square" rtlCol="0">
            <a:spAutoFit/>
          </a:bodyPr>
          <a:lstStyle/>
          <a:p>
            <a:r>
              <a:rPr lang="en-US" dirty="0" smtClean="0">
                <a:solidFill>
                  <a:schemeClr val="tx1"/>
                </a:solidFill>
                <a:effectLst>
                  <a:outerShdw blurRad="38100" dist="38100" dir="2700000" algn="tl">
                    <a:srgbClr val="000000">
                      <a:alpha val="43137"/>
                    </a:srgbClr>
                  </a:outerShdw>
                </a:effectLst>
              </a:rPr>
              <a:t>Wizard Island</a:t>
            </a:r>
            <a:endParaRPr lang="en-US" dirty="0">
              <a:solidFill>
                <a:schemeClr val="tx1"/>
              </a:solidFill>
              <a:effectLst>
                <a:outerShdw blurRad="38100" dist="38100" dir="2700000" algn="tl">
                  <a:srgbClr val="000000">
                    <a:alpha val="43137"/>
                  </a:srgbClr>
                </a:outerShdw>
              </a:effectLst>
            </a:endParaRPr>
          </a:p>
        </p:txBody>
      </p:sp>
      <p:sp>
        <p:nvSpPr>
          <p:cNvPr id="4" name="TextBox 3"/>
          <p:cNvSpPr txBox="1"/>
          <p:nvPr/>
        </p:nvSpPr>
        <p:spPr>
          <a:xfrm>
            <a:off x="3124200" y="3911600"/>
            <a:ext cx="2032000" cy="1077218"/>
          </a:xfrm>
          <a:prstGeom prst="rect">
            <a:avLst/>
          </a:prstGeom>
          <a:noFill/>
        </p:spPr>
        <p:txBody>
          <a:bodyPr wrap="square" rtlCol="0">
            <a:spAutoFit/>
          </a:bodyPr>
          <a:lstStyle/>
          <a:p>
            <a:r>
              <a:rPr lang="en-US" dirty="0" smtClean="0">
                <a:solidFill>
                  <a:schemeClr val="tx1"/>
                </a:solidFill>
                <a:effectLst>
                  <a:outerShdw blurRad="38100" dist="38100" dir="2700000" algn="tl">
                    <a:srgbClr val="000000">
                      <a:alpha val="43137"/>
                    </a:srgbClr>
                  </a:outerShdw>
                </a:effectLst>
              </a:rPr>
              <a:t>Central Platform</a:t>
            </a:r>
            <a:endParaRPr lang="en-US" dirty="0">
              <a:solidFill>
                <a:schemeClr val="tx1"/>
              </a:solidFill>
              <a:effectLst>
                <a:outerShdw blurRad="38100" dist="38100" dir="2700000" algn="tl">
                  <a:srgbClr val="000000">
                    <a:alpha val="43137"/>
                  </a:srgbClr>
                </a:outerShdw>
              </a:effectLst>
            </a:endParaRPr>
          </a:p>
        </p:txBody>
      </p:sp>
      <p:sp>
        <p:nvSpPr>
          <p:cNvPr id="5" name="TextBox 4"/>
          <p:cNvSpPr txBox="1"/>
          <p:nvPr/>
        </p:nvSpPr>
        <p:spPr>
          <a:xfrm>
            <a:off x="3511550" y="2427982"/>
            <a:ext cx="2000250" cy="1077218"/>
          </a:xfrm>
          <a:prstGeom prst="rect">
            <a:avLst/>
          </a:prstGeom>
          <a:noFill/>
        </p:spPr>
        <p:txBody>
          <a:bodyPr wrap="square" rtlCol="0">
            <a:spAutoFit/>
          </a:bodyPr>
          <a:lstStyle/>
          <a:p>
            <a:r>
              <a:rPr lang="en-US" dirty="0" smtClean="0">
                <a:solidFill>
                  <a:schemeClr val="tx1"/>
                </a:solidFill>
                <a:effectLst>
                  <a:outerShdw blurRad="38100" dist="38100" dir="2700000" algn="tl">
                    <a:srgbClr val="000000">
                      <a:alpha val="43137"/>
                    </a:srgbClr>
                  </a:outerShdw>
                </a:effectLst>
              </a:rPr>
              <a:t>Merriam Cone</a:t>
            </a:r>
            <a:endParaRPr lang="en-US" dirty="0">
              <a:solidFill>
                <a:schemeClr val="tx1"/>
              </a:solidFill>
              <a:effectLst>
                <a:outerShdw blurRad="38100" dist="38100" dir="2700000" algn="tl">
                  <a:srgbClr val="000000">
                    <a:alpha val="43137"/>
                  </a:srgbClr>
                </a:outerShdw>
              </a:effectLst>
            </a:endParaRPr>
          </a:p>
        </p:txBody>
      </p:sp>
      <p:cxnSp>
        <p:nvCxnSpPr>
          <p:cNvPr id="7" name="Straight Arrow Connector 6"/>
          <p:cNvCxnSpPr/>
          <p:nvPr/>
        </p:nvCxnSpPr>
        <p:spPr bwMode="auto">
          <a:xfrm flipV="1">
            <a:off x="2489200" y="3670300"/>
            <a:ext cx="406400" cy="254000"/>
          </a:xfrm>
          <a:prstGeom prst="straightConnector1">
            <a:avLst/>
          </a:prstGeom>
          <a:solidFill>
            <a:schemeClr val="accent1"/>
          </a:solidFill>
          <a:ln w="38100" cap="flat" cmpd="sng" algn="ctr">
            <a:solidFill>
              <a:schemeClr val="tx1"/>
            </a:solidFill>
            <a:prstDash val="solid"/>
            <a:round/>
            <a:headEnd type="none" w="med" len="med"/>
            <a:tailEnd type="triangle"/>
          </a:ln>
          <a:effectLst>
            <a:outerShdw blurRad="50800" dist="38100" dir="5400000" algn="t" rotWithShape="0">
              <a:prstClr val="black">
                <a:alpha val="40000"/>
              </a:prstClr>
            </a:outerShdw>
          </a:effectLst>
        </p:spPr>
      </p:cxnSp>
      <p:cxnSp>
        <p:nvCxnSpPr>
          <p:cNvPr id="9" name="Straight Arrow Connector 8"/>
          <p:cNvCxnSpPr/>
          <p:nvPr/>
        </p:nvCxnSpPr>
        <p:spPr bwMode="auto">
          <a:xfrm rot="10800000">
            <a:off x="3314700" y="3721100"/>
            <a:ext cx="635000" cy="381000"/>
          </a:xfrm>
          <a:prstGeom prst="straightConnector1">
            <a:avLst/>
          </a:prstGeom>
          <a:solidFill>
            <a:schemeClr val="accent1"/>
          </a:solidFill>
          <a:ln w="38100" cap="flat" cmpd="sng" algn="ctr">
            <a:solidFill>
              <a:schemeClr val="tx1"/>
            </a:solidFill>
            <a:prstDash val="solid"/>
            <a:round/>
            <a:headEnd type="none" w="med" len="med"/>
            <a:tailEnd type="triangle"/>
          </a:ln>
          <a:effectLst>
            <a:outerShdw blurRad="50800" dist="38100" dir="5400000" algn="t" rotWithShape="0">
              <a:prstClr val="black">
                <a:alpha val="40000"/>
              </a:prstClr>
            </a:outerShdw>
          </a:effectLst>
        </p:spPr>
      </p:cxnSp>
      <p:cxnSp>
        <p:nvCxnSpPr>
          <p:cNvPr id="10" name="Straight Arrow Connector 9"/>
          <p:cNvCxnSpPr/>
          <p:nvPr/>
        </p:nvCxnSpPr>
        <p:spPr bwMode="auto">
          <a:xfrm rot="10800000" flipV="1">
            <a:off x="3517900" y="3009900"/>
            <a:ext cx="457200" cy="292100"/>
          </a:xfrm>
          <a:prstGeom prst="straightConnector1">
            <a:avLst/>
          </a:prstGeom>
          <a:solidFill>
            <a:schemeClr val="accent1"/>
          </a:solidFill>
          <a:ln w="38100" cap="flat" cmpd="sng" algn="ctr">
            <a:solidFill>
              <a:schemeClr val="tx1"/>
            </a:solidFill>
            <a:prstDash val="solid"/>
            <a:round/>
            <a:headEnd type="none" w="med" len="med"/>
            <a:tailEnd type="triangle"/>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5174" y="815340"/>
            <a:ext cx="9159174" cy="52273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2" descr="crater_lake_sectionHG"/>
          <p:cNvPicPr>
            <a:picLocks noChangeAspect="1" noChangeArrowheads="1"/>
          </p:cNvPicPr>
          <p:nvPr/>
        </p:nvPicPr>
        <p:blipFill>
          <a:blip r:embed="rId3"/>
          <a:srcRect/>
          <a:stretch>
            <a:fillRect/>
          </a:stretch>
        </p:blipFill>
        <p:spPr bwMode="auto">
          <a:xfrm>
            <a:off x="838200" y="90488"/>
            <a:ext cx="7315200" cy="6732587"/>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1" y="635000"/>
            <a:ext cx="9134679" cy="6223000"/>
          </a:xfrm>
          <a:prstGeom prst="rect">
            <a:avLst/>
          </a:prstGeom>
          <a:noFill/>
          <a:ln w="9525">
            <a:noFill/>
            <a:miter lim="800000"/>
            <a:headEnd/>
            <a:tailEnd/>
          </a:ln>
          <a:effectLst/>
        </p:spPr>
      </p:pic>
      <p:sp>
        <p:nvSpPr>
          <p:cNvPr id="4" name="TextBox 3"/>
          <p:cNvSpPr txBox="1"/>
          <p:nvPr/>
        </p:nvSpPr>
        <p:spPr>
          <a:xfrm>
            <a:off x="254000" y="25400"/>
            <a:ext cx="81915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The only crater at Crater Lake</a:t>
            </a:r>
            <a:endParaRPr lang="en-US" dirty="0">
              <a:effectLst>
                <a:outerShdw blurRad="38100" dist="38100" dir="2700000" algn="tl">
                  <a:srgbClr val="000000">
                    <a:alpha val="43137"/>
                  </a:srgbClr>
                </a:outerShdw>
              </a:effectLst>
            </a:endParaRPr>
          </a:p>
        </p:txBody>
      </p:sp>
      <p:cxnSp>
        <p:nvCxnSpPr>
          <p:cNvPr id="5" name="Straight Arrow Connector 4"/>
          <p:cNvCxnSpPr>
            <a:stCxn id="4" idx="2"/>
          </p:cNvCxnSpPr>
          <p:nvPr/>
        </p:nvCxnSpPr>
        <p:spPr bwMode="auto">
          <a:xfrm rot="5400000">
            <a:off x="2467263" y="2003712"/>
            <a:ext cx="3276025" cy="488950"/>
          </a:xfrm>
          <a:prstGeom prst="straightConnector1">
            <a:avLst/>
          </a:prstGeom>
          <a:solidFill>
            <a:schemeClr val="accent1"/>
          </a:solidFill>
          <a:ln w="508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AutoShape 2" descr="http://www.sacred-destinations.com/usa/images/oregon/crater-lake/sunrise-cc-vanallensb.jpg"/>
          <p:cNvSpPr>
            <a:spLocks noChangeAspect="1" noChangeArrowheads="1"/>
          </p:cNvSpPr>
          <p:nvPr/>
        </p:nvSpPr>
        <p:spPr bwMode="auto">
          <a:xfrm>
            <a:off x="63500" y="-136525"/>
            <a:ext cx="12192000" cy="9144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5476" name="AutoShape 4" descr="http://www.sacred-destinations.com/usa/images/oregon/crater-lake/sunrise-cc-vanallensb.jpg"/>
          <p:cNvSpPr>
            <a:spLocks noChangeAspect="1" noChangeArrowheads="1"/>
          </p:cNvSpPr>
          <p:nvPr/>
        </p:nvSpPr>
        <p:spPr bwMode="auto">
          <a:xfrm>
            <a:off x="63500" y="-136525"/>
            <a:ext cx="12192000" cy="9144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5478" name="AutoShape 6" descr="http://www.sacred-destinations.com/usa/images/oregon/crater-lake/sunrise-cc-vanallensb.jpg"/>
          <p:cNvSpPr>
            <a:spLocks noChangeAspect="1" noChangeArrowheads="1"/>
          </p:cNvSpPr>
          <p:nvPr/>
        </p:nvSpPr>
        <p:spPr bwMode="auto">
          <a:xfrm>
            <a:off x="63500" y="-136525"/>
            <a:ext cx="10325100" cy="77438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5480" name="AutoShape 8" descr="http://www.sacred-destinations.com/usa/images/oregon/crater-lake/sunrise-cc-vanallensb.jpg"/>
          <p:cNvSpPr>
            <a:spLocks noChangeAspect="1" noChangeArrowheads="1"/>
          </p:cNvSpPr>
          <p:nvPr/>
        </p:nvSpPr>
        <p:spPr bwMode="auto">
          <a:xfrm>
            <a:off x="63500" y="-136525"/>
            <a:ext cx="10325100" cy="77438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5481" name="Picture 9"/>
          <p:cNvPicPr>
            <a:picLocks noChangeAspect="1" noChangeArrowheads="1"/>
          </p:cNvPicPr>
          <p:nvPr/>
        </p:nvPicPr>
        <p:blipFill>
          <a:blip r:embed="rId3"/>
          <a:srcRect t="14648" r="2500" b="5664"/>
          <a:stretch>
            <a:fillRect/>
          </a:stretch>
        </p:blipFill>
        <p:spPr bwMode="auto">
          <a:xfrm>
            <a:off x="0" y="901700"/>
            <a:ext cx="9109635" cy="5956300"/>
          </a:xfrm>
          <a:prstGeom prst="rect">
            <a:avLst/>
          </a:prstGeom>
          <a:noFill/>
          <a:ln w="9525">
            <a:noFill/>
            <a:miter lim="800000"/>
            <a:headEnd/>
            <a:tailEnd/>
          </a:ln>
          <a:effectLst/>
        </p:spPr>
      </p:pic>
      <p:cxnSp>
        <p:nvCxnSpPr>
          <p:cNvPr id="9" name="Straight Arrow Connector 8"/>
          <p:cNvCxnSpPr>
            <a:stCxn id="12" idx="3"/>
          </p:cNvCxnSpPr>
          <p:nvPr/>
        </p:nvCxnSpPr>
        <p:spPr bwMode="auto">
          <a:xfrm flipV="1">
            <a:off x="2997200" y="2870200"/>
            <a:ext cx="1219200" cy="266413"/>
          </a:xfrm>
          <a:prstGeom prst="straightConnector1">
            <a:avLst/>
          </a:prstGeom>
          <a:solidFill>
            <a:schemeClr val="accent1"/>
          </a:solidFill>
          <a:ln w="508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
        <p:nvSpPr>
          <p:cNvPr id="10" name="Text Box 3"/>
          <p:cNvSpPr txBox="1">
            <a:spLocks noChangeArrowheads="1"/>
          </p:cNvSpPr>
          <p:nvPr/>
        </p:nvSpPr>
        <p:spPr bwMode="auto">
          <a:xfrm>
            <a:off x="-177800" y="203200"/>
            <a:ext cx="9144000" cy="579437"/>
          </a:xfrm>
          <a:prstGeom prst="rect">
            <a:avLst/>
          </a:prstGeom>
          <a:noFill/>
          <a:ln w="9525">
            <a:noFill/>
            <a:miter lim="800000"/>
            <a:headEnd/>
            <a:tailEnd/>
          </a:ln>
          <a:effectLst/>
        </p:spPr>
        <p:txBody>
          <a:bodyPr>
            <a:spAutoFit/>
          </a:bodyPr>
          <a:lstStyle/>
          <a:p>
            <a:pPr>
              <a:spcBef>
                <a:spcPct val="50000"/>
              </a:spcBef>
            </a:pPr>
            <a:r>
              <a:rPr lang="en-US" dirty="0"/>
              <a:t>Lake level now in equilibrium</a:t>
            </a:r>
          </a:p>
        </p:txBody>
      </p:sp>
      <p:sp>
        <p:nvSpPr>
          <p:cNvPr id="12" name="TextBox 11"/>
          <p:cNvSpPr txBox="1"/>
          <p:nvPr/>
        </p:nvSpPr>
        <p:spPr>
          <a:xfrm>
            <a:off x="0" y="2844225"/>
            <a:ext cx="2997200"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Porous layer</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didactic flows.jpg"/>
          <p:cNvPicPr>
            <a:picLocks noChangeAspect="1"/>
          </p:cNvPicPr>
          <p:nvPr/>
        </p:nvPicPr>
        <p:blipFill>
          <a:blip r:embed="rId3"/>
          <a:stretch>
            <a:fillRect/>
          </a:stretch>
        </p:blipFill>
        <p:spPr>
          <a:xfrm>
            <a:off x="0" y="71437"/>
            <a:ext cx="9144000" cy="671512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upload.wikimedia.org/wikipedia/commons/3/31/Crater_Lake_National_Park_Oregon.jpg"/>
          <p:cNvPicPr>
            <a:picLocks noChangeAspect="1" noChangeArrowheads="1"/>
          </p:cNvPicPr>
          <p:nvPr/>
        </p:nvPicPr>
        <p:blipFill>
          <a:blip r:embed="rId3" cstate="print"/>
          <a:srcRect/>
          <a:stretch>
            <a:fillRect/>
          </a:stretch>
        </p:blipFill>
        <p:spPr bwMode="auto">
          <a:xfrm>
            <a:off x="0" y="391886"/>
            <a:ext cx="9144000" cy="607422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02" name="Picture 2" descr="Crater Lake NP3 SS"/>
          <p:cNvPicPr>
            <a:picLocks noChangeAspect="1" noChangeArrowheads="1"/>
          </p:cNvPicPr>
          <p:nvPr/>
        </p:nvPicPr>
        <p:blipFill>
          <a:blip r:embed="rId3"/>
          <a:srcRect/>
          <a:stretch>
            <a:fillRect/>
          </a:stretch>
        </p:blipFill>
        <p:spPr bwMode="auto">
          <a:xfrm>
            <a:off x="0" y="860425"/>
            <a:ext cx="9144000" cy="5997575"/>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6" name="Picture 2" descr="crater_lake_annotated"/>
          <p:cNvPicPr>
            <a:picLocks noChangeAspect="1" noChangeArrowheads="1"/>
          </p:cNvPicPr>
          <p:nvPr/>
        </p:nvPicPr>
        <p:blipFill>
          <a:blip r:embed="rId3"/>
          <a:srcRect/>
          <a:stretch>
            <a:fillRect/>
          </a:stretch>
        </p:blipFill>
        <p:spPr bwMode="auto">
          <a:xfrm>
            <a:off x="0" y="461168"/>
            <a:ext cx="9144000" cy="5935663"/>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8354" name="Picture 2" descr="map_mazama_general_geologic"/>
          <p:cNvPicPr>
            <a:picLocks noChangeAspect="1" noChangeArrowheads="1"/>
          </p:cNvPicPr>
          <p:nvPr/>
        </p:nvPicPr>
        <p:blipFill>
          <a:blip r:embed="rId3"/>
          <a:srcRect/>
          <a:stretch>
            <a:fillRect/>
          </a:stretch>
        </p:blipFill>
        <p:spPr bwMode="auto">
          <a:xfrm>
            <a:off x="495300" y="0"/>
            <a:ext cx="8153400" cy="6827838"/>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138" name="Picture 2" descr="Image:Mount Mazama eruption timeline 1.svg">
            <a:hlinkClick r:id="rId3"/>
          </p:cNvPr>
          <p:cNvPicPr>
            <a:picLocks noChangeAspect="1" noChangeArrowheads="1"/>
          </p:cNvPicPr>
          <p:nvPr/>
        </p:nvPicPr>
        <p:blipFill>
          <a:blip r:embed="rId4"/>
          <a:srcRect/>
          <a:stretch>
            <a:fillRect/>
          </a:stretch>
        </p:blipFill>
        <p:spPr bwMode="auto">
          <a:xfrm>
            <a:off x="192727" y="0"/>
            <a:ext cx="8758546" cy="6858000"/>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srcRect/>
          <a:stretch>
            <a:fillRect/>
          </a:stretch>
        </p:blipFill>
        <p:spPr bwMode="auto">
          <a:xfrm>
            <a:off x="542925" y="171450"/>
            <a:ext cx="8058150" cy="65151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8050" name="Picture 2" descr="scan0123"/>
          <p:cNvPicPr>
            <a:picLocks noChangeAspect="1" noChangeArrowheads="1"/>
          </p:cNvPicPr>
          <p:nvPr/>
        </p:nvPicPr>
        <p:blipFill>
          <a:blip r:embed="rId2"/>
          <a:srcRect/>
          <a:stretch>
            <a:fillRect/>
          </a:stretch>
        </p:blipFill>
        <p:spPr bwMode="auto">
          <a:xfrm>
            <a:off x="0" y="0"/>
            <a:ext cx="3960813" cy="6858000"/>
          </a:xfrm>
          <a:prstGeom prst="rect">
            <a:avLst/>
          </a:prstGeom>
          <a:noFill/>
        </p:spPr>
      </p:pic>
      <p:sp>
        <p:nvSpPr>
          <p:cNvPr id="258051" name="Text Box 3"/>
          <p:cNvSpPr txBox="1">
            <a:spLocks noChangeArrowheads="1"/>
          </p:cNvSpPr>
          <p:nvPr/>
        </p:nvSpPr>
        <p:spPr bwMode="auto">
          <a:xfrm>
            <a:off x="4038600" y="990600"/>
            <a:ext cx="5105400" cy="946150"/>
          </a:xfrm>
          <a:prstGeom prst="rect">
            <a:avLst/>
          </a:prstGeom>
          <a:noFill/>
          <a:ln w="9525">
            <a:noFill/>
            <a:miter lim="800000"/>
            <a:headEnd/>
            <a:tailEnd/>
          </a:ln>
          <a:effectLst/>
        </p:spPr>
        <p:txBody>
          <a:bodyPr>
            <a:spAutoFit/>
          </a:bodyPr>
          <a:lstStyle/>
          <a:p>
            <a:pPr algn="l"/>
            <a:r>
              <a:rPr lang="en-US" sz="2800"/>
              <a:t>C</a:t>
            </a:r>
            <a:r>
              <a:rPr lang="en-US" sz="2800" b="0"/>
              <a:t>atastrophic eruption of Mt. Mazama ~ 7,000 years ago</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7283" name="Picture 3" descr="scan0123"/>
          <p:cNvPicPr>
            <a:picLocks noChangeAspect="1" noChangeArrowheads="1"/>
          </p:cNvPicPr>
          <p:nvPr/>
        </p:nvPicPr>
        <p:blipFill>
          <a:blip r:embed="rId2"/>
          <a:srcRect/>
          <a:stretch>
            <a:fillRect/>
          </a:stretch>
        </p:blipFill>
        <p:spPr bwMode="auto">
          <a:xfrm>
            <a:off x="0" y="0"/>
            <a:ext cx="3960813" cy="6858000"/>
          </a:xfrm>
          <a:prstGeom prst="rect">
            <a:avLst/>
          </a:prstGeom>
          <a:noFill/>
        </p:spPr>
      </p:pic>
      <p:sp>
        <p:nvSpPr>
          <p:cNvPr id="97291" name="Text Box 11"/>
          <p:cNvSpPr txBox="1">
            <a:spLocks noChangeArrowheads="1"/>
          </p:cNvSpPr>
          <p:nvPr/>
        </p:nvSpPr>
        <p:spPr bwMode="auto">
          <a:xfrm>
            <a:off x="4038600" y="3657600"/>
            <a:ext cx="5105400" cy="1373188"/>
          </a:xfrm>
          <a:prstGeom prst="rect">
            <a:avLst/>
          </a:prstGeom>
          <a:noFill/>
          <a:ln w="9525">
            <a:noFill/>
            <a:miter lim="800000"/>
            <a:headEnd/>
            <a:tailEnd/>
          </a:ln>
          <a:effectLst/>
        </p:spPr>
        <p:txBody>
          <a:bodyPr>
            <a:spAutoFit/>
          </a:bodyPr>
          <a:lstStyle/>
          <a:p>
            <a:pPr algn="l">
              <a:spcBef>
                <a:spcPct val="50000"/>
              </a:spcBef>
            </a:pPr>
            <a:r>
              <a:rPr lang="en-US" sz="2800"/>
              <a:t>Caldera</a:t>
            </a:r>
            <a:r>
              <a:rPr lang="en-US" sz="2800" b="0"/>
              <a:t>- depression resulting from collapse of volcanic structure</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0834" name="Picture 2" descr="craterlake_2_l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Crater Lake 2-2-50NPS"/>
          <p:cNvPicPr>
            <a:picLocks noChangeAspect="1" noChangeArrowheads="1"/>
          </p:cNvPicPr>
          <p:nvPr/>
        </p:nvPicPr>
        <p:blipFill>
          <a:blip r:embed="rId3"/>
          <a:srcRect/>
          <a:stretch>
            <a:fillRect/>
          </a:stretch>
        </p:blipFill>
        <p:spPr bwMode="auto">
          <a:xfrm>
            <a:off x="0" y="804862"/>
            <a:ext cx="9144000" cy="6053138"/>
          </a:xfrm>
          <a:prstGeom prst="rect">
            <a:avLst/>
          </a:prstGeom>
          <a:noFill/>
        </p:spPr>
      </p:pic>
      <p:sp>
        <p:nvSpPr>
          <p:cNvPr id="235523" name="Text Box 3"/>
          <p:cNvSpPr txBox="1">
            <a:spLocks noChangeArrowheads="1"/>
          </p:cNvSpPr>
          <p:nvPr/>
        </p:nvSpPr>
        <p:spPr bwMode="auto">
          <a:xfrm>
            <a:off x="0" y="182880"/>
            <a:ext cx="9144000" cy="519113"/>
          </a:xfrm>
          <a:prstGeom prst="rect">
            <a:avLst/>
          </a:prstGeom>
          <a:noFill/>
          <a:ln w="9525">
            <a:noFill/>
            <a:miter lim="800000"/>
            <a:headEnd/>
            <a:tailEnd/>
          </a:ln>
          <a:effectLst/>
        </p:spPr>
        <p:txBody>
          <a:bodyPr>
            <a:spAutoFit/>
          </a:bodyPr>
          <a:lstStyle/>
          <a:p>
            <a:pPr>
              <a:spcBef>
                <a:spcPct val="50000"/>
              </a:spcBef>
            </a:pPr>
            <a:r>
              <a:rPr lang="en-US" sz="2800" dirty="0"/>
              <a:t>“Llao Rock” (dome filling Mazama explosion crater)</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msh_after_spirit_lake"/>
          <p:cNvPicPr>
            <a:picLocks noChangeAspect="1" noChangeArrowheads="1"/>
          </p:cNvPicPr>
          <p:nvPr/>
        </p:nvPicPr>
        <p:blipFill>
          <a:blip r:embed="rId3"/>
          <a:srcRect/>
          <a:stretch>
            <a:fillRect/>
          </a:stretch>
        </p:blipFill>
        <p:spPr bwMode="auto">
          <a:xfrm>
            <a:off x="0" y="454025"/>
            <a:ext cx="9144000" cy="594995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msh_dacite_dome"/>
          <p:cNvPicPr>
            <a:picLocks noChangeAspect="1" noChangeArrowheads="1"/>
          </p:cNvPicPr>
          <p:nvPr/>
        </p:nvPicPr>
        <p:blipFill>
          <a:blip r:embed="rId3"/>
          <a:srcRect/>
          <a:stretch>
            <a:fillRect/>
          </a:stretch>
        </p:blipFill>
        <p:spPr bwMode="auto">
          <a:xfrm>
            <a:off x="0" y="731837"/>
            <a:ext cx="9144000" cy="6126163"/>
          </a:xfrm>
          <a:prstGeom prst="rect">
            <a:avLst/>
          </a:prstGeom>
          <a:noFill/>
        </p:spPr>
      </p:pic>
      <p:sp>
        <p:nvSpPr>
          <p:cNvPr id="240643" name="Text Box 3"/>
          <p:cNvSpPr txBox="1">
            <a:spLocks noChangeArrowheads="1"/>
          </p:cNvSpPr>
          <p:nvPr/>
        </p:nvSpPr>
        <p:spPr bwMode="auto">
          <a:xfrm>
            <a:off x="0" y="76200"/>
            <a:ext cx="9144000" cy="579437"/>
          </a:xfrm>
          <a:prstGeom prst="rect">
            <a:avLst/>
          </a:prstGeom>
          <a:noFill/>
          <a:ln w="9525">
            <a:noFill/>
            <a:miter lim="800000"/>
            <a:headEnd/>
            <a:tailEnd/>
          </a:ln>
          <a:effectLst/>
        </p:spPr>
        <p:txBody>
          <a:bodyPr>
            <a:spAutoFit/>
          </a:bodyPr>
          <a:lstStyle/>
          <a:p>
            <a:pPr>
              <a:spcBef>
                <a:spcPct val="50000"/>
              </a:spcBef>
            </a:pPr>
            <a:r>
              <a:rPr lang="en-US" dirty="0"/>
              <a:t>Dome filling explosion crater of Mt St Helens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Crater Lake 2--2-147NPS"/>
          <p:cNvPicPr>
            <a:picLocks noChangeAspect="1" noChangeArrowheads="1"/>
          </p:cNvPicPr>
          <p:nvPr/>
        </p:nvPicPr>
        <p:blipFill>
          <a:blip r:embed="rId3"/>
          <a:srcRect t="1250" r="443"/>
          <a:stretch>
            <a:fillRect/>
          </a:stretch>
        </p:blipFill>
        <p:spPr bwMode="auto">
          <a:xfrm>
            <a:off x="0" y="838200"/>
            <a:ext cx="9144000" cy="6019800"/>
          </a:xfrm>
          <a:prstGeom prst="rect">
            <a:avLst/>
          </a:prstGeom>
          <a:noFill/>
        </p:spPr>
      </p:pic>
      <p:sp>
        <p:nvSpPr>
          <p:cNvPr id="241667" name="Text Box 3"/>
          <p:cNvSpPr txBox="1">
            <a:spLocks noChangeArrowheads="1"/>
          </p:cNvSpPr>
          <p:nvPr/>
        </p:nvSpPr>
        <p:spPr bwMode="auto">
          <a:xfrm>
            <a:off x="0" y="137160"/>
            <a:ext cx="9144000" cy="579437"/>
          </a:xfrm>
          <a:prstGeom prst="rect">
            <a:avLst/>
          </a:prstGeom>
          <a:noFill/>
          <a:ln w="9525">
            <a:noFill/>
            <a:miter lim="800000"/>
            <a:headEnd/>
            <a:tailEnd/>
          </a:ln>
          <a:effectLst/>
        </p:spPr>
        <p:txBody>
          <a:bodyPr>
            <a:spAutoFit/>
          </a:bodyPr>
          <a:lstStyle/>
          <a:p>
            <a:pPr>
              <a:spcBef>
                <a:spcPct val="50000"/>
              </a:spcBef>
            </a:pPr>
            <a:r>
              <a:rPr lang="en-US" dirty="0"/>
              <a:t>Llao Rock close up</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Crater Lake 01NPS"/>
          <p:cNvPicPr>
            <a:picLocks noChangeAspect="1" noChangeArrowheads="1"/>
          </p:cNvPicPr>
          <p:nvPr/>
        </p:nvPicPr>
        <p:blipFill>
          <a:blip r:embed="rId3"/>
          <a:srcRect/>
          <a:stretch>
            <a:fillRect/>
          </a:stretch>
        </p:blipFill>
        <p:spPr bwMode="auto">
          <a:xfrm>
            <a:off x="0" y="693737"/>
            <a:ext cx="9144000" cy="6164263"/>
          </a:xfrm>
          <a:prstGeom prst="rect">
            <a:avLst/>
          </a:prstGeom>
          <a:noFill/>
        </p:spPr>
      </p:pic>
      <p:sp>
        <p:nvSpPr>
          <p:cNvPr id="237571" name="Text Box 3"/>
          <p:cNvSpPr txBox="1">
            <a:spLocks noChangeArrowheads="1"/>
          </p:cNvSpPr>
          <p:nvPr/>
        </p:nvSpPr>
        <p:spPr bwMode="auto">
          <a:xfrm>
            <a:off x="0" y="60960"/>
            <a:ext cx="9144000" cy="579437"/>
          </a:xfrm>
          <a:prstGeom prst="rect">
            <a:avLst/>
          </a:prstGeom>
          <a:noFill/>
          <a:ln w="9525">
            <a:noFill/>
            <a:miter lim="800000"/>
            <a:headEnd/>
            <a:tailEnd/>
          </a:ln>
          <a:effectLst/>
        </p:spPr>
        <p:txBody>
          <a:bodyPr>
            <a:spAutoFit/>
          </a:bodyPr>
          <a:lstStyle/>
          <a:p>
            <a:pPr>
              <a:spcBef>
                <a:spcPct val="50000"/>
              </a:spcBef>
            </a:pPr>
            <a:r>
              <a:rPr lang="en-US" dirty="0"/>
              <a:t>Llao Rock again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didactic flows.jpg"/>
          <p:cNvPicPr>
            <a:picLocks noChangeAspect="1"/>
          </p:cNvPicPr>
          <p:nvPr/>
        </p:nvPicPr>
        <p:blipFill>
          <a:blip r:embed="rId3"/>
          <a:stretch>
            <a:fillRect/>
          </a:stretch>
        </p:blipFill>
        <p:spPr>
          <a:xfrm>
            <a:off x="0" y="71437"/>
            <a:ext cx="9144000" cy="671512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2753</TotalTime>
  <Words>1617</Words>
  <Application>Microsoft Office PowerPoint</Application>
  <PresentationFormat>On-screen Show (4:3)</PresentationFormat>
  <Paragraphs>171</Paragraphs>
  <Slides>38</Slides>
  <Notes>35</Notes>
  <HiddenSlides>8</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61</cp:revision>
  <dcterms:created xsi:type="dcterms:W3CDTF">2005-03-27T02:55:49Z</dcterms:created>
  <dcterms:modified xsi:type="dcterms:W3CDTF">2008-10-26T19:01:21Z</dcterms:modified>
</cp:coreProperties>
</file>